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28" r:id="rId2"/>
    <p:sldId id="258" r:id="rId3"/>
    <p:sldId id="730" r:id="rId4"/>
    <p:sldId id="731" r:id="rId5"/>
    <p:sldId id="732" r:id="rId6"/>
    <p:sldId id="733" r:id="rId7"/>
    <p:sldId id="734" r:id="rId8"/>
    <p:sldId id="735" r:id="rId9"/>
    <p:sldId id="736" r:id="rId10"/>
    <p:sldId id="737" r:id="rId11"/>
    <p:sldId id="263" r:id="rId12"/>
    <p:sldId id="259" r:id="rId13"/>
    <p:sldId id="739" r:id="rId14"/>
    <p:sldId id="264" r:id="rId15"/>
    <p:sldId id="273" r:id="rId16"/>
    <p:sldId id="265" r:id="rId17"/>
    <p:sldId id="298" r:id="rId18"/>
    <p:sldId id="299" r:id="rId19"/>
    <p:sldId id="267" r:id="rId20"/>
    <p:sldId id="441" r:id="rId21"/>
    <p:sldId id="442" r:id="rId22"/>
    <p:sldId id="723" r:id="rId23"/>
    <p:sldId id="702" r:id="rId24"/>
    <p:sldId id="711" r:id="rId25"/>
    <p:sldId id="708" r:id="rId26"/>
    <p:sldId id="703" r:id="rId27"/>
    <p:sldId id="724" r:id="rId28"/>
    <p:sldId id="425" r:id="rId29"/>
    <p:sldId id="29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6940" autoAdjust="0"/>
  </p:normalViewPr>
  <p:slideViewPr>
    <p:cSldViewPr>
      <p:cViewPr>
        <p:scale>
          <a:sx n="89" d="100"/>
          <a:sy n="89" d="100"/>
        </p:scale>
        <p:origin x="-1114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EA8F3-34EB-4201-8D04-C8B0F6DA4F7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9BA47DE2-6130-4200-9459-87944A52100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Replication virale en presence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d’ ARV</a:t>
          </a:r>
          <a:endParaRPr kumimoji="0" lang="en-GB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540F45F-ED37-461E-833F-14B6625D729D}" type="parTrans" cxnId="{90DF0798-F480-44CF-8CC6-5A210898B86A}">
      <dgm:prSet/>
      <dgm:spPr/>
      <dgm:t>
        <a:bodyPr/>
        <a:lstStyle/>
        <a:p>
          <a:endParaRPr lang="en-ZA"/>
        </a:p>
      </dgm:t>
    </dgm:pt>
    <dgm:pt modelId="{D2F82269-1393-41D0-A5C4-A2238189C47F}" type="sibTrans" cxnId="{90DF0798-F480-44CF-8CC6-5A210898B86A}">
      <dgm:prSet/>
      <dgm:spPr/>
      <dgm:t>
        <a:bodyPr/>
        <a:lstStyle/>
        <a:p>
          <a:endParaRPr lang="en-ZA"/>
        </a:p>
      </dgm:t>
    </dgm:pt>
    <dgm:pt modelId="{0DF4AB45-E796-4231-A797-35A68E277FD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Selection de virus mutants résistants aux TARV</a:t>
          </a:r>
          <a:endParaRPr kumimoji="0" lang="en-GB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7CE9563-0719-4B2E-B60F-B0780CBBC390}" type="parTrans" cxnId="{1EBAA554-CDA4-46EF-BE58-5AF4E7CD57ED}">
      <dgm:prSet/>
      <dgm:spPr/>
      <dgm:t>
        <a:bodyPr/>
        <a:lstStyle/>
        <a:p>
          <a:endParaRPr lang="en-ZA"/>
        </a:p>
      </dgm:t>
    </dgm:pt>
    <dgm:pt modelId="{159026A5-8056-40FA-AA81-A05A44505BC9}" type="sibTrans" cxnId="{1EBAA554-CDA4-46EF-BE58-5AF4E7CD57ED}">
      <dgm:prSet/>
      <dgm:spPr/>
      <dgm:t>
        <a:bodyPr/>
        <a:lstStyle/>
        <a:p>
          <a:endParaRPr lang="en-ZA"/>
        </a:p>
      </dgm:t>
    </dgm:pt>
    <dgm:pt modelId="{181AAF98-2671-48BE-B741-C9E89C61A8C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Suppression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virale incomplete</a:t>
          </a:r>
          <a:endParaRPr kumimoji="0" lang="en-GB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9A0F091-7EA3-45E5-947A-BB5829A3517A}" type="parTrans" cxnId="{F1922318-F13A-4AA7-8CD5-BD200F4BF3EF}">
      <dgm:prSet/>
      <dgm:spPr/>
      <dgm:t>
        <a:bodyPr/>
        <a:lstStyle/>
        <a:p>
          <a:endParaRPr lang="en-ZA"/>
        </a:p>
      </dgm:t>
    </dgm:pt>
    <dgm:pt modelId="{EF3E0287-8195-4E75-B6CD-CA4A5EBB563E}" type="sibTrans" cxnId="{F1922318-F13A-4AA7-8CD5-BD200F4BF3EF}">
      <dgm:prSet/>
      <dgm:spPr/>
      <dgm:t>
        <a:bodyPr/>
        <a:lstStyle/>
        <a:p>
          <a:endParaRPr lang="en-ZA"/>
        </a:p>
      </dgm:t>
    </dgm:pt>
    <dgm:pt modelId="{684600B7-F885-49F9-AEDB-F5A4A08C89EB}" type="pres">
      <dgm:prSet presAssocID="{4AFEA8F3-34EB-4201-8D04-C8B0F6DA4F77}" presName="cycle" presStyleCnt="0">
        <dgm:presLayoutVars>
          <dgm:dir/>
          <dgm:resizeHandles val="exact"/>
        </dgm:presLayoutVars>
      </dgm:prSet>
      <dgm:spPr/>
    </dgm:pt>
    <dgm:pt modelId="{97FFEDB0-9247-4C5B-8179-EE934A066435}" type="pres">
      <dgm:prSet presAssocID="{9BA47DE2-6130-4200-9459-87944A521003}" presName="dummy" presStyleCnt="0"/>
      <dgm:spPr/>
    </dgm:pt>
    <dgm:pt modelId="{B3CB1568-A329-43D2-80CB-496478FBB955}" type="pres">
      <dgm:prSet presAssocID="{9BA47DE2-6130-4200-9459-87944A521003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0E31DEC-A61A-4FE7-A912-D9EC1445181F}" type="pres">
      <dgm:prSet presAssocID="{D2F82269-1393-41D0-A5C4-A2238189C47F}" presName="sibTrans" presStyleLbl="node1" presStyleIdx="0" presStyleCnt="3"/>
      <dgm:spPr/>
      <dgm:t>
        <a:bodyPr/>
        <a:lstStyle/>
        <a:p>
          <a:endParaRPr lang="fr-CH"/>
        </a:p>
      </dgm:t>
    </dgm:pt>
    <dgm:pt modelId="{73CCAD8A-E9A1-447C-AE92-F9889FFDE189}" type="pres">
      <dgm:prSet presAssocID="{0DF4AB45-E796-4231-A797-35A68E277FD0}" presName="dummy" presStyleCnt="0"/>
      <dgm:spPr/>
    </dgm:pt>
    <dgm:pt modelId="{28553BA9-B133-472C-8EE1-80547B7AC6D6}" type="pres">
      <dgm:prSet presAssocID="{0DF4AB45-E796-4231-A797-35A68E277FD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4EAE9C06-A65D-4FDC-8837-6C4F2F02ACE4}" type="pres">
      <dgm:prSet presAssocID="{159026A5-8056-40FA-AA81-A05A44505BC9}" presName="sibTrans" presStyleLbl="node1" presStyleIdx="1" presStyleCnt="3"/>
      <dgm:spPr/>
      <dgm:t>
        <a:bodyPr/>
        <a:lstStyle/>
        <a:p>
          <a:endParaRPr lang="fr-CH"/>
        </a:p>
      </dgm:t>
    </dgm:pt>
    <dgm:pt modelId="{BD4A551B-918C-4B13-9F6E-447799505DB9}" type="pres">
      <dgm:prSet presAssocID="{181AAF98-2671-48BE-B741-C9E89C61A8C6}" presName="dummy" presStyleCnt="0"/>
      <dgm:spPr/>
    </dgm:pt>
    <dgm:pt modelId="{96E95E77-EC13-4761-BAA5-70B480E56BB7}" type="pres">
      <dgm:prSet presAssocID="{181AAF98-2671-48BE-B741-C9E89C61A8C6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2E997040-1039-403D-A908-33617057D64E}" type="pres">
      <dgm:prSet presAssocID="{EF3E0287-8195-4E75-B6CD-CA4A5EBB563E}" presName="sibTrans" presStyleLbl="node1" presStyleIdx="2" presStyleCnt="3"/>
      <dgm:spPr/>
      <dgm:t>
        <a:bodyPr/>
        <a:lstStyle/>
        <a:p>
          <a:endParaRPr lang="fr-CH"/>
        </a:p>
      </dgm:t>
    </dgm:pt>
  </dgm:ptLst>
  <dgm:cxnLst>
    <dgm:cxn modelId="{1EBAA554-CDA4-46EF-BE58-5AF4E7CD57ED}" srcId="{4AFEA8F3-34EB-4201-8D04-C8B0F6DA4F77}" destId="{0DF4AB45-E796-4231-A797-35A68E277FD0}" srcOrd="1" destOrd="0" parTransId="{97CE9563-0719-4B2E-B60F-B0780CBBC390}" sibTransId="{159026A5-8056-40FA-AA81-A05A44505BC9}"/>
    <dgm:cxn modelId="{0842FA82-C291-49CE-ACC6-187AB8857262}" type="presOf" srcId="{181AAF98-2671-48BE-B741-C9E89C61A8C6}" destId="{96E95E77-EC13-4761-BAA5-70B480E56BB7}" srcOrd="0" destOrd="0" presId="urn:microsoft.com/office/officeart/2005/8/layout/cycle1"/>
    <dgm:cxn modelId="{90DF0798-F480-44CF-8CC6-5A210898B86A}" srcId="{4AFEA8F3-34EB-4201-8D04-C8B0F6DA4F77}" destId="{9BA47DE2-6130-4200-9459-87944A521003}" srcOrd="0" destOrd="0" parTransId="{C540F45F-ED37-461E-833F-14B6625D729D}" sibTransId="{D2F82269-1393-41D0-A5C4-A2238189C47F}"/>
    <dgm:cxn modelId="{C6329569-260E-4449-A0B1-D6D3DCA771B1}" type="presOf" srcId="{D2F82269-1393-41D0-A5C4-A2238189C47F}" destId="{40E31DEC-A61A-4FE7-A912-D9EC1445181F}" srcOrd="0" destOrd="0" presId="urn:microsoft.com/office/officeart/2005/8/layout/cycle1"/>
    <dgm:cxn modelId="{C57FE77D-4645-4FEF-BFCB-9AC0ACDDCD96}" type="presOf" srcId="{4AFEA8F3-34EB-4201-8D04-C8B0F6DA4F77}" destId="{684600B7-F885-49F9-AEDB-F5A4A08C89EB}" srcOrd="0" destOrd="0" presId="urn:microsoft.com/office/officeart/2005/8/layout/cycle1"/>
    <dgm:cxn modelId="{1994EC09-3EE5-4FAA-9084-A0C10839350F}" type="presOf" srcId="{9BA47DE2-6130-4200-9459-87944A521003}" destId="{B3CB1568-A329-43D2-80CB-496478FBB955}" srcOrd="0" destOrd="0" presId="urn:microsoft.com/office/officeart/2005/8/layout/cycle1"/>
    <dgm:cxn modelId="{DA96B2E2-88F0-4A21-8ACC-B5953E929834}" type="presOf" srcId="{EF3E0287-8195-4E75-B6CD-CA4A5EBB563E}" destId="{2E997040-1039-403D-A908-33617057D64E}" srcOrd="0" destOrd="0" presId="urn:microsoft.com/office/officeart/2005/8/layout/cycle1"/>
    <dgm:cxn modelId="{F1922318-F13A-4AA7-8CD5-BD200F4BF3EF}" srcId="{4AFEA8F3-34EB-4201-8D04-C8B0F6DA4F77}" destId="{181AAF98-2671-48BE-B741-C9E89C61A8C6}" srcOrd="2" destOrd="0" parTransId="{C9A0F091-7EA3-45E5-947A-BB5829A3517A}" sibTransId="{EF3E0287-8195-4E75-B6CD-CA4A5EBB563E}"/>
    <dgm:cxn modelId="{034C1009-37AA-4F7C-866F-2567AF6B5C38}" type="presOf" srcId="{159026A5-8056-40FA-AA81-A05A44505BC9}" destId="{4EAE9C06-A65D-4FDC-8837-6C4F2F02ACE4}" srcOrd="0" destOrd="0" presId="urn:microsoft.com/office/officeart/2005/8/layout/cycle1"/>
    <dgm:cxn modelId="{721B5067-8383-4275-AE10-12B68702CC4D}" type="presOf" srcId="{0DF4AB45-E796-4231-A797-35A68E277FD0}" destId="{28553BA9-B133-472C-8EE1-80547B7AC6D6}" srcOrd="0" destOrd="0" presId="urn:microsoft.com/office/officeart/2005/8/layout/cycle1"/>
    <dgm:cxn modelId="{D44FE3DD-91E9-4803-A2DA-27B3917E3E55}" type="presParOf" srcId="{684600B7-F885-49F9-AEDB-F5A4A08C89EB}" destId="{97FFEDB0-9247-4C5B-8179-EE934A066435}" srcOrd="0" destOrd="0" presId="urn:microsoft.com/office/officeart/2005/8/layout/cycle1"/>
    <dgm:cxn modelId="{B2CBA998-F73D-4E23-870C-38CC17B851BB}" type="presParOf" srcId="{684600B7-F885-49F9-AEDB-F5A4A08C89EB}" destId="{B3CB1568-A329-43D2-80CB-496478FBB955}" srcOrd="1" destOrd="0" presId="urn:microsoft.com/office/officeart/2005/8/layout/cycle1"/>
    <dgm:cxn modelId="{3483868F-254C-418B-A354-6ACCAD86E5EF}" type="presParOf" srcId="{684600B7-F885-49F9-AEDB-F5A4A08C89EB}" destId="{40E31DEC-A61A-4FE7-A912-D9EC1445181F}" srcOrd="2" destOrd="0" presId="urn:microsoft.com/office/officeart/2005/8/layout/cycle1"/>
    <dgm:cxn modelId="{7FDBEEE1-B15B-4828-BEE6-03FE01874541}" type="presParOf" srcId="{684600B7-F885-49F9-AEDB-F5A4A08C89EB}" destId="{73CCAD8A-E9A1-447C-AE92-F9889FFDE189}" srcOrd="3" destOrd="0" presId="urn:microsoft.com/office/officeart/2005/8/layout/cycle1"/>
    <dgm:cxn modelId="{46C79549-4A6D-4C77-A4F5-A80C69E4B6BB}" type="presParOf" srcId="{684600B7-F885-49F9-AEDB-F5A4A08C89EB}" destId="{28553BA9-B133-472C-8EE1-80547B7AC6D6}" srcOrd="4" destOrd="0" presId="urn:microsoft.com/office/officeart/2005/8/layout/cycle1"/>
    <dgm:cxn modelId="{42B80856-3922-4E0F-900A-B83236252C2A}" type="presParOf" srcId="{684600B7-F885-49F9-AEDB-F5A4A08C89EB}" destId="{4EAE9C06-A65D-4FDC-8837-6C4F2F02ACE4}" srcOrd="5" destOrd="0" presId="urn:microsoft.com/office/officeart/2005/8/layout/cycle1"/>
    <dgm:cxn modelId="{8D03DAEC-1054-405B-9DAD-ED43D8FD7EE6}" type="presParOf" srcId="{684600B7-F885-49F9-AEDB-F5A4A08C89EB}" destId="{BD4A551B-918C-4B13-9F6E-447799505DB9}" srcOrd="6" destOrd="0" presId="urn:microsoft.com/office/officeart/2005/8/layout/cycle1"/>
    <dgm:cxn modelId="{FE47A044-8547-48FF-AEB7-4F2674418C1A}" type="presParOf" srcId="{684600B7-F885-49F9-AEDB-F5A4A08C89EB}" destId="{96E95E77-EC13-4761-BAA5-70B480E56BB7}" srcOrd="7" destOrd="0" presId="urn:microsoft.com/office/officeart/2005/8/layout/cycle1"/>
    <dgm:cxn modelId="{F2090FA9-609C-475A-B90A-ABF88E7C7084}" type="presParOf" srcId="{684600B7-F885-49F9-AEDB-F5A4A08C89EB}" destId="{2E997040-1039-403D-A908-33617057D64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B1568-A329-43D2-80CB-496478FBB955}">
      <dsp:nvSpPr>
        <dsp:cNvPr id="0" name=""/>
        <dsp:cNvSpPr/>
      </dsp:nvSpPr>
      <dsp:spPr>
        <a:xfrm>
          <a:off x="3308233" y="226892"/>
          <a:ext cx="1157128" cy="11571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Replication virale en presence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d’ ARV</a:t>
          </a:r>
          <a:endParaRPr kumimoji="0" lang="en-GB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308233" y="226892"/>
        <a:ext cx="1157128" cy="1157128"/>
      </dsp:txXfrm>
    </dsp:sp>
    <dsp:sp modelId="{40E31DEC-A61A-4FE7-A912-D9EC1445181F}">
      <dsp:nvSpPr>
        <dsp:cNvPr id="0" name=""/>
        <dsp:cNvSpPr/>
      </dsp:nvSpPr>
      <dsp:spPr>
        <a:xfrm>
          <a:off x="1548168" y="-121"/>
          <a:ext cx="2733428" cy="2733428"/>
        </a:xfrm>
        <a:prstGeom prst="circularArrow">
          <a:avLst>
            <a:gd name="adj1" fmla="val 8255"/>
            <a:gd name="adj2" fmla="val 576661"/>
            <a:gd name="adj3" fmla="val 2961365"/>
            <a:gd name="adj4" fmla="val 53391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53BA9-B133-472C-8EE1-80547B7AC6D6}">
      <dsp:nvSpPr>
        <dsp:cNvPr id="0" name=""/>
        <dsp:cNvSpPr/>
      </dsp:nvSpPr>
      <dsp:spPr>
        <a:xfrm>
          <a:off x="2336318" y="1910299"/>
          <a:ext cx="1157128" cy="11571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Selection de virus mutants résistants aux TARV</a:t>
          </a:r>
          <a:endParaRPr kumimoji="0" lang="en-GB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336318" y="1910299"/>
        <a:ext cx="1157128" cy="1157128"/>
      </dsp:txXfrm>
    </dsp:sp>
    <dsp:sp modelId="{4EAE9C06-A65D-4FDC-8837-6C4F2F02ACE4}">
      <dsp:nvSpPr>
        <dsp:cNvPr id="0" name=""/>
        <dsp:cNvSpPr/>
      </dsp:nvSpPr>
      <dsp:spPr>
        <a:xfrm>
          <a:off x="1548168" y="-121"/>
          <a:ext cx="2733428" cy="2733428"/>
        </a:xfrm>
        <a:prstGeom prst="circularArrow">
          <a:avLst>
            <a:gd name="adj1" fmla="val 8255"/>
            <a:gd name="adj2" fmla="val 576661"/>
            <a:gd name="adj3" fmla="val 10169948"/>
            <a:gd name="adj4" fmla="val 7261974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95E77-EC13-4761-BAA5-70B480E56BB7}">
      <dsp:nvSpPr>
        <dsp:cNvPr id="0" name=""/>
        <dsp:cNvSpPr/>
      </dsp:nvSpPr>
      <dsp:spPr>
        <a:xfrm>
          <a:off x="1364403" y="226892"/>
          <a:ext cx="1157128" cy="115712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Suppression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virale incomplete</a:t>
          </a:r>
          <a:endParaRPr kumimoji="0" lang="en-GB" sz="14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364403" y="226892"/>
        <a:ext cx="1157128" cy="1157128"/>
      </dsp:txXfrm>
    </dsp:sp>
    <dsp:sp modelId="{2E997040-1039-403D-A908-33617057D64E}">
      <dsp:nvSpPr>
        <dsp:cNvPr id="0" name=""/>
        <dsp:cNvSpPr/>
      </dsp:nvSpPr>
      <dsp:spPr>
        <a:xfrm>
          <a:off x="1548168" y="-121"/>
          <a:ext cx="2733428" cy="2733428"/>
        </a:xfrm>
        <a:prstGeom prst="circularArrow">
          <a:avLst>
            <a:gd name="adj1" fmla="val 8255"/>
            <a:gd name="adj2" fmla="val 576661"/>
            <a:gd name="adj3" fmla="val 16854396"/>
            <a:gd name="adj4" fmla="val 14968943"/>
            <a:gd name="adj5" fmla="val 963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BB62B-D8BF-4B99-9FFB-2113C6402642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44EA-9F26-4450-8C1D-DAD7BB7764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8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7BFFF-03CB-964A-BD6A-7F3ADC24E7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7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7B977-678B-47DB-80F7-E24EF5B5564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b="1" dirty="0"/>
              <a:t>Introduire et </a:t>
            </a:r>
            <a:r>
              <a:rPr lang="fr-FR" dirty="0"/>
              <a:t>faire une brève description de la Section 1 : cette section permettra de savoir le nombre de personnes vivant avec le VIH à travers le monde, le nombre de personnes déjà décédées du SIDA depuis le début de l’épidémie et le poids régional de l’épidémie 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07B53-6090-4E71-874C-0C5F6394531B}" type="slidenum">
              <a:rPr lang="fr-FR" smtClean="0">
                <a:solidFill>
                  <a:srgbClr val="000000"/>
                </a:solidFill>
              </a:rPr>
              <a:pPr/>
              <a:t>15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69DA-8BEA-44A5-96B5-5EE53295F36B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344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Resistance to ARVs develops at different speeds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569DA-8BEA-44A5-96B5-5EE53295F36B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592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FF1633-60AB-4D72-9E63-ECB03D0B5E30}" type="slidenum">
              <a:rPr lang="en-GB" altLang="fr-FR">
                <a:latin typeface="Times New Roman" panose="02020603050405020304" pitchFamily="18" charset="0"/>
              </a:rPr>
              <a:pPr eaLnBrk="1" hangingPunct="1"/>
              <a:t>24</a:t>
            </a:fld>
            <a:endParaRPr lang="en-GB" altLang="fr-FR" dirty="0"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 dirty="0">
                <a:cs typeface="Arial" panose="020B0604020202020204" pitchFamily="34" charset="0"/>
              </a:rPr>
              <a:t>Vicious circle – Poor adherence – Replication - Resistance</a:t>
            </a:r>
            <a:endParaRPr lang="en-GB" alt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1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Giles pour Diapo Switch</a:t>
            </a:r>
            <a:r>
              <a:rPr lang="fr-FR" baseline="0" dirty="0"/>
              <a:t> Rapide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CB2AA6-DCFE-4D44-B5A8-84C48DDE5BB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5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14/09/2023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4608512"/>
          </a:xfrm>
        </p:spPr>
        <p:txBody>
          <a:bodyPr>
            <a:normAutofit fontScale="90000"/>
          </a:bodyPr>
          <a:lstStyle/>
          <a:p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>PRESENTATION GENERALE DU VIH</a:t>
            </a:r>
            <a:br>
              <a:rPr lang="fr-BE" dirty="0"/>
            </a:br>
            <a:r>
              <a:rPr lang="fr-BE" dirty="0"/>
              <a:t>THERAPIE ARV ,ECHEC THERAPEUTIQUE </a:t>
            </a:r>
            <a:br>
              <a:rPr lang="fr-BE" dirty="0"/>
            </a:br>
            <a:r>
              <a:rPr lang="fr-BE" dirty="0"/>
              <a:t>DR BALDE B </a:t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92542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714" name="Group 2"/>
          <p:cNvGrpSpPr>
            <a:grpSpLocks/>
          </p:cNvGrpSpPr>
          <p:nvPr/>
        </p:nvGrpSpPr>
        <p:grpSpPr bwMode="auto">
          <a:xfrm>
            <a:off x="930275" y="762000"/>
            <a:ext cx="7772400" cy="5257800"/>
            <a:chOff x="528" y="672"/>
            <a:chExt cx="4896" cy="3312"/>
          </a:xfrm>
        </p:grpSpPr>
        <p:sp>
          <p:nvSpPr>
            <p:cNvPr id="243715" name="Line 3"/>
            <p:cNvSpPr>
              <a:spLocks noChangeShapeType="1"/>
            </p:cNvSpPr>
            <p:nvPr/>
          </p:nvSpPr>
          <p:spPr bwMode="auto">
            <a:xfrm>
              <a:off x="528" y="672"/>
              <a:ext cx="0" cy="3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16" name="Line 4"/>
            <p:cNvSpPr>
              <a:spLocks noChangeShapeType="1"/>
            </p:cNvSpPr>
            <p:nvPr/>
          </p:nvSpPr>
          <p:spPr bwMode="auto">
            <a:xfrm>
              <a:off x="528" y="3984"/>
              <a:ext cx="48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717" name="Line 5"/>
          <p:cNvSpPr>
            <a:spLocks noChangeShapeType="1"/>
          </p:cNvSpPr>
          <p:nvPr/>
        </p:nvSpPr>
        <p:spPr bwMode="auto">
          <a:xfrm flipV="1">
            <a:off x="900113" y="692150"/>
            <a:ext cx="304800" cy="5329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8" name="Line 6"/>
          <p:cNvSpPr>
            <a:spLocks noChangeShapeType="1"/>
          </p:cNvSpPr>
          <p:nvPr/>
        </p:nvSpPr>
        <p:spPr bwMode="auto">
          <a:xfrm flipH="1" flipV="1">
            <a:off x="1235075" y="762000"/>
            <a:ext cx="441325" cy="449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>
            <a:off x="1676400" y="5257800"/>
            <a:ext cx="693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1844675" y="3200400"/>
            <a:ext cx="1430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0000FF"/>
                </a:solidFill>
                <a:latin typeface="Calibri"/>
                <a:cs typeface="Calibri"/>
              </a:rPr>
              <a:t>Charge </a:t>
            </a:r>
            <a:r>
              <a:rPr lang="en-GB" dirty="0" err="1">
                <a:solidFill>
                  <a:srgbClr val="0000FF"/>
                </a:solidFill>
                <a:latin typeface="Calibri"/>
                <a:cs typeface="Calibri"/>
              </a:rPr>
              <a:t>virale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43721" name="Line 9"/>
          <p:cNvSpPr>
            <a:spLocks noChangeShapeType="1"/>
          </p:cNvSpPr>
          <p:nvPr/>
        </p:nvSpPr>
        <p:spPr bwMode="auto">
          <a:xfrm>
            <a:off x="914400" y="914400"/>
            <a:ext cx="70866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4211638" y="177323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dirty="0" err="1">
                <a:solidFill>
                  <a:srgbClr val="FF0000"/>
                </a:solidFill>
                <a:latin typeface="Calibri"/>
                <a:cs typeface="Calibri"/>
              </a:rPr>
              <a:t>Taux</a:t>
            </a:r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 de CD4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0" y="19050"/>
            <a:ext cx="923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>
                <a:latin typeface="Calibri"/>
                <a:cs typeface="Calibri"/>
              </a:rPr>
              <a:t>Progression </a:t>
            </a:r>
            <a:r>
              <a:rPr lang="en-GB" sz="3200" b="1" dirty="0" err="1">
                <a:latin typeface="Calibri"/>
                <a:cs typeface="Calibri"/>
              </a:rPr>
              <a:t>lente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0175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692696"/>
            <a:ext cx="8382000" cy="708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BE" altLang="fr-FR" sz="4000" b="1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fr-BE" altLang="fr-FR" sz="4000" b="1" u="sng" dirty="0">
                <a:solidFill>
                  <a:schemeClr val="bg1"/>
                </a:solidFill>
                <a:latin typeface="Century Gothic" pitchFamily="34" charset="0"/>
              </a:rPr>
              <a:t>Généralités sur les ARVS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" y="1628774"/>
            <a:ext cx="8744272" cy="5112593"/>
          </a:xfrm>
        </p:spPr>
        <p:txBody>
          <a:bodyPr>
            <a:normAutofit/>
          </a:bodyPr>
          <a:lstStyle/>
          <a:p>
            <a:pPr marL="273050" indent="-273050" algn="just">
              <a:lnSpc>
                <a:spcPct val="80000"/>
              </a:lnSpc>
              <a:buClr>
                <a:srgbClr val="94C600"/>
              </a:buClr>
              <a:buSzPct val="76000"/>
              <a:defRPr/>
            </a:pPr>
            <a:r>
              <a:rPr lang="fr-BE" altLang="fr-FR" sz="3000" kern="1200" dirty="0">
                <a:latin typeface="+mj-lt"/>
                <a:cs typeface="Times New Roman" pitchFamily="18" charset="0"/>
              </a:rPr>
              <a:t>Les anti rétroviraux (ARV) sont des médicaments standards pour les patients porteurs du VIH.</a:t>
            </a:r>
            <a:r>
              <a:rPr lang="fr-FR" sz="30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73050" indent="-273050" algn="just">
              <a:lnSpc>
                <a:spcPct val="80000"/>
              </a:lnSpc>
              <a:buClr>
                <a:srgbClr val="94C600"/>
              </a:buClr>
              <a:buSzPct val="76000"/>
              <a:defRPr/>
            </a:pPr>
            <a:r>
              <a:rPr lang="fr-FR" sz="3000" dirty="0">
                <a:latin typeface="+mj-lt"/>
                <a:cs typeface="Times New Roman" panose="02020603050405020304" pitchFamily="18" charset="0"/>
              </a:rPr>
              <a:t>Ils consistent en </a:t>
            </a:r>
            <a:r>
              <a:rPr lang="fr-FR" sz="3000" b="1" dirty="0">
                <a:latin typeface="+mj-lt"/>
                <a:cs typeface="Times New Roman" panose="02020603050405020304" pitchFamily="18" charset="0"/>
              </a:rPr>
              <a:t>une combinaison de médicaments</a:t>
            </a:r>
            <a:r>
              <a:rPr lang="fr-FR" sz="3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sz="3000" b="1" dirty="0">
                <a:latin typeface="+mj-lt"/>
                <a:cs typeface="Times New Roman" panose="02020603050405020304" pitchFamily="18" charset="0"/>
              </a:rPr>
              <a:t>antirétroviraux</a:t>
            </a:r>
            <a:r>
              <a:rPr lang="fr-FR" sz="3000" dirty="0">
                <a:latin typeface="+mj-lt"/>
                <a:cs typeface="Times New Roman" panose="02020603050405020304" pitchFamily="18" charset="0"/>
              </a:rPr>
              <a:t> qui inhibent la réplication du virus dans l’organisme. </a:t>
            </a:r>
          </a:p>
          <a:p>
            <a:pPr marL="273050" indent="-273050" algn="just">
              <a:lnSpc>
                <a:spcPct val="80000"/>
              </a:lnSpc>
              <a:buClr>
                <a:srgbClr val="94C600"/>
              </a:buClr>
              <a:buSzPct val="76000"/>
              <a:defRPr/>
            </a:pPr>
            <a:r>
              <a:rPr lang="fr-FR" sz="3000" dirty="0">
                <a:latin typeface="+mj-lt"/>
                <a:cs typeface="Times New Roman" panose="02020603050405020304" pitchFamily="18" charset="0"/>
              </a:rPr>
              <a:t>Une combinaison d'au moins trois différents médicaments dotés de mécanismes d'action différents est nécessaire.</a:t>
            </a:r>
          </a:p>
          <a:p>
            <a:pPr marL="273050" indent="-273050" algn="just">
              <a:lnSpc>
                <a:spcPct val="80000"/>
              </a:lnSpc>
              <a:buClr>
                <a:srgbClr val="94C600"/>
              </a:buClr>
              <a:buSzPct val="76000"/>
              <a:defRPr/>
            </a:pPr>
            <a:r>
              <a:rPr lang="fr-FR" sz="3000" b="1" dirty="0">
                <a:latin typeface="+mj-lt"/>
                <a:cs typeface="Times New Roman" panose="02020603050405020304" pitchFamily="18" charset="0"/>
              </a:rPr>
              <a:t>Le traitement antirétroviral</a:t>
            </a:r>
            <a:r>
              <a:rPr lang="fr-FR" sz="3000" dirty="0">
                <a:latin typeface="+mj-lt"/>
                <a:cs typeface="Times New Roman" panose="02020603050405020304" pitchFamily="18" charset="0"/>
              </a:rPr>
              <a:t> vise à supprimer la réplication virale, bien que Les traitements actuellement disponibles ne permettent pas d'éradiquer une infection par le VIH.</a:t>
            </a:r>
          </a:p>
          <a:p>
            <a:pPr marL="273050" indent="-273050" algn="just">
              <a:lnSpc>
                <a:spcPct val="80000"/>
              </a:lnSpc>
              <a:buClr>
                <a:srgbClr val="94C600"/>
              </a:buClr>
              <a:buSzPct val="76000"/>
              <a:defRPr/>
            </a:pPr>
            <a:endParaRPr lang="fr-FR" dirty="0"/>
          </a:p>
          <a:p>
            <a:pPr marL="273050" indent="-273050" algn="just">
              <a:lnSpc>
                <a:spcPct val="80000"/>
              </a:lnSpc>
              <a:buClr>
                <a:srgbClr val="94C600"/>
              </a:buClr>
              <a:buSzPct val="76000"/>
              <a:defRPr/>
            </a:pPr>
            <a:endParaRPr lang="fr-BE" altLang="fr-FR" kern="12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>
              <a:lnSpc>
                <a:spcPct val="80000"/>
              </a:lnSpc>
              <a:buClr>
                <a:srgbClr val="94C600"/>
              </a:buClr>
              <a:buSzPct val="76000"/>
              <a:defRPr/>
            </a:pPr>
            <a:endParaRPr lang="fr-BE" altLang="fr-FR" kern="1200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 eaLnBrk="1" hangingPunct="1">
              <a:lnSpc>
                <a:spcPct val="80000"/>
              </a:lnSpc>
              <a:buClr>
                <a:srgbClr val="94C600"/>
              </a:buClr>
              <a:buSzPct val="76000"/>
              <a:buFontTx/>
              <a:buNone/>
              <a:defRPr/>
            </a:pPr>
            <a:endParaRPr lang="fr-BE" altLang="fr-FR" sz="2800" kern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-27384"/>
            <a:ext cx="223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3300" b="1" dirty="0"/>
              <a:t>Les objectifs du traitement antirétroviral sont les suivants:</a:t>
            </a:r>
            <a:br>
              <a:rPr lang="fr-FR" sz="3300" b="1" dirty="0"/>
            </a:br>
            <a:endParaRPr lang="fr-FR" sz="3300" dirty="0"/>
          </a:p>
          <a:p>
            <a:r>
              <a:rPr lang="fr-FR" dirty="0"/>
              <a:t>Prolonger l'Esperance de la vie et amélioration de la qualité de vie du patient </a:t>
            </a:r>
          </a:p>
          <a:p>
            <a:r>
              <a:rPr lang="fr-FR" dirty="0"/>
              <a:t>Réduire la quantité du virus ( CV) dans l’organisme </a:t>
            </a:r>
          </a:p>
          <a:p>
            <a:r>
              <a:rPr lang="fr-FR" dirty="0"/>
              <a:t>Amélioration du taux de CD4</a:t>
            </a:r>
          </a:p>
          <a:p>
            <a:r>
              <a:rPr lang="fr-FR" dirty="0"/>
              <a:t>Réduire les maladies opportunistes et autres affections en lien avec le VIH</a:t>
            </a:r>
          </a:p>
          <a:p>
            <a:r>
              <a:rPr lang="fr-FR" dirty="0"/>
              <a:t>Réduire la transmission du VIH ( U=U) </a:t>
            </a:r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0"/>
            <a:ext cx="223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fr-BE" dirty="0"/>
              <a:t>Le nouveau code issu du noyau cellulaire programme le matériel à la fabrication des virus, processus implique l’intervention des </a:t>
            </a:r>
            <a:r>
              <a:rPr lang="fr-BE" b="1" dirty="0"/>
              <a:t>protéases</a:t>
            </a:r>
          </a:p>
          <a:p>
            <a:r>
              <a:rPr lang="fr-BE" b="1" dirty="0"/>
              <a:t>Bourgeonnement et expulsion </a:t>
            </a:r>
            <a:r>
              <a:rPr lang="fr-BE" dirty="0"/>
              <a:t>de la nouvelle particule virale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49432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C:\Users\airtel\Desktop\eSCART CD 2015\ARVs Intro\ARV_intro\2_1_LifecycleHIV_1_ex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598"/>
            <a:ext cx="6475950" cy="4860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83569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0300F-71AD-4404-84FD-6DADAFBA9E59}" type="slidenum">
              <a:rPr lang="fr-FR">
                <a:solidFill>
                  <a:srgbClr val="FFCC00"/>
                </a:solidFill>
              </a:rPr>
              <a:pPr>
                <a:defRPr/>
              </a:pPr>
              <a:t>15</a:t>
            </a:fld>
            <a:endParaRPr lang="fr-FR">
              <a:solidFill>
                <a:srgbClr val="FFCC00"/>
              </a:solidFill>
            </a:endParaRPr>
          </a:p>
        </p:txBody>
      </p:sp>
      <p:sp>
        <p:nvSpPr>
          <p:cNvPr id="15363" name="Titre 1"/>
          <p:cNvSpPr txBox="1">
            <a:spLocks/>
          </p:cNvSpPr>
          <p:nvPr/>
        </p:nvSpPr>
        <p:spPr bwMode="auto">
          <a:xfrm>
            <a:off x="428625" y="5572125"/>
            <a:ext cx="82153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2400" b="1">
              <a:solidFill>
                <a:srgbClr val="FFFF66"/>
              </a:solidFill>
            </a:endParaRPr>
          </a:p>
        </p:txBody>
      </p:sp>
      <p:pic>
        <p:nvPicPr>
          <p:cNvPr id="15364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813"/>
            <a:ext cx="9036050" cy="6697662"/>
          </a:xfrm>
          <a:noFill/>
        </p:spPr>
      </p:pic>
      <p:sp>
        <p:nvSpPr>
          <p:cNvPr id="10" name="Multiplier 9"/>
          <p:cNvSpPr/>
          <p:nvPr/>
        </p:nvSpPr>
        <p:spPr>
          <a:xfrm>
            <a:off x="1383840" y="4096689"/>
            <a:ext cx="863600" cy="7921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FFCC00"/>
              </a:solidFill>
            </a:endParaRPr>
          </a:p>
        </p:txBody>
      </p:sp>
      <p:sp>
        <p:nvSpPr>
          <p:cNvPr id="11" name="Multiplier 10"/>
          <p:cNvSpPr/>
          <p:nvPr/>
        </p:nvSpPr>
        <p:spPr>
          <a:xfrm>
            <a:off x="3794645" y="5133181"/>
            <a:ext cx="863600" cy="7921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FFCC00"/>
              </a:solidFill>
            </a:endParaRPr>
          </a:p>
        </p:txBody>
      </p:sp>
      <p:sp>
        <p:nvSpPr>
          <p:cNvPr id="12" name="Multiplier 11"/>
          <p:cNvSpPr/>
          <p:nvPr/>
        </p:nvSpPr>
        <p:spPr>
          <a:xfrm>
            <a:off x="5689600" y="5200819"/>
            <a:ext cx="863600" cy="7921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FFCC00"/>
              </a:solidFill>
            </a:endParaRPr>
          </a:p>
        </p:txBody>
      </p:sp>
      <p:sp>
        <p:nvSpPr>
          <p:cNvPr id="13" name="Multiplier 12"/>
          <p:cNvSpPr/>
          <p:nvPr/>
        </p:nvSpPr>
        <p:spPr>
          <a:xfrm>
            <a:off x="4826000" y="764704"/>
            <a:ext cx="863600" cy="79216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FFCC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038766" y="4803945"/>
            <a:ext cx="1822450" cy="1189037"/>
          </a:xfrm>
          <a:prstGeom prst="wedgeRoundRectCallout">
            <a:avLst>
              <a:gd name="adj1" fmla="val 70400"/>
              <a:gd name="adj2" fmla="val 19337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Inhibiteur de la transcriptase inverse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7118350" y="4491038"/>
            <a:ext cx="1511300" cy="1052512"/>
          </a:xfrm>
          <a:prstGeom prst="wedgeRoundRectCallout">
            <a:avLst>
              <a:gd name="adj1" fmla="val -115014"/>
              <a:gd name="adj2" fmla="val 55515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Inhibiteur de l’</a:t>
            </a:r>
            <a:r>
              <a:rPr lang="fr-BE" dirty="0" err="1">
                <a:solidFill>
                  <a:schemeClr val="tx1"/>
                </a:solidFill>
              </a:rPr>
              <a:t>intégrase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4">
            <a:extLst>
              <a:ext uri="{FF2B5EF4-FFF2-40B4-BE49-F238E27FC236}">
                <a16:creationId xmlns:a16="http://schemas.microsoft.com/office/drawing/2014/main" xmlns="" id="{CEDA12C0-D55F-404F-BABC-153332F3A635}"/>
              </a:ext>
            </a:extLst>
          </p:cNvPr>
          <p:cNvSpPr/>
          <p:nvPr/>
        </p:nvSpPr>
        <p:spPr>
          <a:xfrm>
            <a:off x="113845" y="3475183"/>
            <a:ext cx="1298575" cy="688975"/>
          </a:xfrm>
          <a:prstGeom prst="wedgeRoundRectCallout">
            <a:avLst>
              <a:gd name="adj1" fmla="val 69013"/>
              <a:gd name="adj2" fmla="val 95560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Inhibiteur de fusion</a:t>
            </a:r>
          </a:p>
        </p:txBody>
      </p:sp>
      <p:sp>
        <p:nvSpPr>
          <p:cNvPr id="20" name="Rectangle à coins arrondis 13">
            <a:extLst>
              <a:ext uri="{FF2B5EF4-FFF2-40B4-BE49-F238E27FC236}">
                <a16:creationId xmlns:a16="http://schemas.microsoft.com/office/drawing/2014/main" xmlns="" id="{91FA6518-1175-4A45-B0CD-40EA1E6620D4}"/>
              </a:ext>
            </a:extLst>
          </p:cNvPr>
          <p:cNvSpPr/>
          <p:nvPr/>
        </p:nvSpPr>
        <p:spPr>
          <a:xfrm rot="21380092">
            <a:off x="7021778" y="371004"/>
            <a:ext cx="1584325" cy="787400"/>
          </a:xfrm>
          <a:prstGeom prst="wedgeRoundRectCallout">
            <a:avLst>
              <a:gd name="adj1" fmla="val -157824"/>
              <a:gd name="adj2" fmla="val 34584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>
                <a:solidFill>
                  <a:schemeClr val="tx1"/>
                </a:solidFill>
              </a:rPr>
              <a:t>de</a:t>
            </a:r>
            <a:r>
              <a:rPr lang="fr-BE" dirty="0">
                <a:solidFill>
                  <a:srgbClr val="FFFFFF"/>
                </a:solidFill>
              </a:rPr>
              <a:t> </a:t>
            </a:r>
            <a:r>
              <a:rPr lang="fr-BE" dirty="0">
                <a:solidFill>
                  <a:schemeClr val="tx1"/>
                </a:solidFill>
              </a:rPr>
              <a:t>protéase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CLASSES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fr-FR" dirty="0"/>
              <a:t>Il y a actuellement cinq classes des médicaments antirétroviraux sur le marché mais seulement 4 qui sont disponible dans notre pays :</a:t>
            </a:r>
          </a:p>
          <a:p>
            <a:pPr>
              <a:buNone/>
            </a:pPr>
            <a:r>
              <a:rPr lang="fr-FR" dirty="0"/>
              <a:t>1.Les Inhibiteurs d’entrée.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2.Les INTI.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3.Les INNTI.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4.Les Inhibiteurs d’</a:t>
            </a:r>
            <a:r>
              <a:rPr lang="fr-FR" dirty="0" err="1">
                <a:solidFill>
                  <a:srgbClr val="FF0000"/>
                </a:solidFill>
              </a:rPr>
              <a:t>intégrase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5.Les IP.</a:t>
            </a:r>
          </a:p>
          <a:p>
            <a:pPr>
              <a:buNone/>
            </a:pPr>
            <a:r>
              <a:rPr lang="fr-FR" dirty="0"/>
              <a:t>  </a:t>
            </a:r>
          </a:p>
          <a:p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0"/>
            <a:ext cx="223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xmlns="" id="{0062A548-1173-6641-AE19-29D2341E4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118595"/>
              </p:ext>
            </p:extLst>
          </p:nvPr>
        </p:nvGraphicFramePr>
        <p:xfrm>
          <a:off x="445919" y="1340768"/>
          <a:ext cx="8229600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171200394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5461536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46815378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95719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INTI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INNTI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IP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05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Mécanisme: </a:t>
                      </a:r>
                      <a:r>
                        <a:rPr lang="fr-FR" sz="1400" dirty="0"/>
                        <a:t>Les INTI</a:t>
                      </a:r>
                      <a:r>
                        <a:rPr lang="fr-FR" sz="1400" baseline="0" dirty="0"/>
                        <a:t> sont </a:t>
                      </a:r>
                      <a:r>
                        <a:rPr lang="fr-FR" sz="1400" dirty="0"/>
                        <a:t>intégrés dans le brin d’ADN, bloquent  la transcriptase inverse, et empêchent la poursuite de l’allongement de la chaîne d’ADN. </a:t>
                      </a:r>
                      <a:endParaRPr lang="fr-FR" sz="1400" b="1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Mécanisme:</a:t>
                      </a:r>
                    </a:p>
                    <a:p>
                      <a:r>
                        <a:rPr lang="fr-FR" sz="1400" dirty="0"/>
                        <a:t>Les INNTI se lient à la transcriptase inverse et empêchent la transcription de l'ARN viral en ADN. Ils ne sont pas actifs sur le VIH2.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Mécanisme: </a:t>
                      </a:r>
                      <a:r>
                        <a:rPr lang="fr-FR" sz="1400" dirty="0"/>
                        <a:t>Les IP agissent en se liant à la protéase virale</a:t>
                      </a:r>
                      <a:r>
                        <a:rPr lang="fr-FR" sz="1400" baseline="0" dirty="0"/>
                        <a:t> et</a:t>
                      </a:r>
                      <a:r>
                        <a:rPr lang="fr-FR" sz="1400" dirty="0"/>
                        <a:t> empêche l'élaboration de protéines virales matures et fonctionnelles.</a:t>
                      </a:r>
                      <a:endParaRPr lang="fr-FR" sz="1400" b="1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D" sz="1400" b="1" dirty="0"/>
                        <a:t>Mécanisme</a:t>
                      </a:r>
                      <a:r>
                        <a:rPr lang="fr-CD" sz="1400" dirty="0"/>
                        <a:t>: inhibe l'activité catalytique de l'</a:t>
                      </a:r>
                      <a:r>
                        <a:rPr lang="fr-CD" sz="1400" dirty="0" err="1"/>
                        <a:t>intégrase</a:t>
                      </a:r>
                      <a:r>
                        <a:rPr lang="fr-CD" sz="1400" dirty="0"/>
                        <a:t>, L'inhibition de l'</a:t>
                      </a:r>
                      <a:r>
                        <a:rPr lang="fr-CD" sz="1400" dirty="0" err="1"/>
                        <a:t>intégrase</a:t>
                      </a:r>
                      <a:r>
                        <a:rPr lang="fr-CD" sz="1400" dirty="0"/>
                        <a:t> empêche l'insertion covalente, ou intégration, du génome du VIH dans le génome de la cellule hôte.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989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/>
                        <a:t>Disponibles:</a:t>
                      </a:r>
                    </a:p>
                    <a:p>
                      <a:r>
                        <a:rPr lang="fr-FR" sz="1200" dirty="0"/>
                        <a:t>ABC: </a:t>
                      </a:r>
                      <a:r>
                        <a:rPr lang="fr-FR" sz="1200" b="1" dirty="0" err="1"/>
                        <a:t>Abacavir</a:t>
                      </a:r>
                      <a:r>
                        <a:rPr lang="fr-FR" sz="1200" dirty="0"/>
                        <a:t>; 300mg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/>
                      </a:r>
                      <a:br>
                        <a:rPr lang="fr-FR" sz="1200" dirty="0"/>
                      </a:br>
                      <a:r>
                        <a:rPr lang="fr-FR" sz="1200" dirty="0"/>
                        <a:t>- AZT: </a:t>
                      </a:r>
                      <a:r>
                        <a:rPr lang="fr-FR" sz="1200" b="1" dirty="0"/>
                        <a:t>Zidovudine</a:t>
                      </a:r>
                      <a:r>
                        <a:rPr lang="fr-FR" sz="1200" dirty="0"/>
                        <a:t>;300mg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/>
                      </a:r>
                      <a:br>
                        <a:rPr lang="fr-FR" sz="1200" dirty="0"/>
                      </a:br>
                      <a:r>
                        <a:rPr lang="fr-FR" sz="1200" dirty="0"/>
                        <a:t>- </a:t>
                      </a:r>
                      <a:r>
                        <a:rPr lang="fr-FR" sz="1200" dirty="0" err="1"/>
                        <a:t>ddI</a:t>
                      </a:r>
                      <a:r>
                        <a:rPr lang="fr-FR" sz="1200" dirty="0"/>
                        <a:t>: </a:t>
                      </a:r>
                      <a:r>
                        <a:rPr lang="fr-FR" sz="1200" b="1" dirty="0"/>
                        <a:t>Didanosine</a:t>
                      </a:r>
                      <a:r>
                        <a:rPr lang="fr-FR" sz="1200" dirty="0"/>
                        <a:t>; 250mg</a:t>
                      </a:r>
                      <a:r>
                        <a:rPr lang="fr-FR" sz="1200" baseline="0" dirty="0"/>
                        <a:t> et</a:t>
                      </a:r>
                      <a:r>
                        <a:rPr lang="fr-FR" sz="1200" dirty="0"/>
                        <a:t> 400mg</a:t>
                      </a:r>
                    </a:p>
                    <a:p>
                      <a:r>
                        <a:rPr lang="fr-FR" sz="1200" dirty="0"/>
                        <a:t>- d4T: </a:t>
                      </a:r>
                      <a:r>
                        <a:rPr lang="fr-FR" sz="1200" b="1" dirty="0" err="1"/>
                        <a:t>Stavudine</a:t>
                      </a:r>
                      <a:r>
                        <a:rPr lang="fr-FR" sz="1200" dirty="0"/>
                        <a:t>; 30mg.</a:t>
                      </a:r>
                      <a:br>
                        <a:rPr lang="fr-FR" sz="1200" dirty="0"/>
                      </a:br>
                      <a:endParaRPr lang="fr-FR" sz="1200" dirty="0"/>
                    </a:p>
                    <a:p>
                      <a:r>
                        <a:rPr lang="fr-FR" sz="1200" dirty="0"/>
                        <a:t>- FTC: </a:t>
                      </a:r>
                      <a:r>
                        <a:rPr lang="fr-FR" sz="1200" b="1" dirty="0"/>
                        <a:t>Emtricitabine</a:t>
                      </a:r>
                      <a:r>
                        <a:rPr lang="fr-FR" sz="1200" dirty="0"/>
                        <a:t>;200mg </a:t>
                      </a:r>
                      <a:br>
                        <a:rPr lang="fr-FR" sz="1200" dirty="0"/>
                      </a:br>
                      <a:endParaRPr lang="fr-FR" sz="1200" dirty="0"/>
                    </a:p>
                    <a:p>
                      <a:r>
                        <a:rPr lang="fr-FR" sz="1200" dirty="0"/>
                        <a:t>- 3TC: </a:t>
                      </a:r>
                      <a:r>
                        <a:rPr lang="fr-FR" sz="1200" b="1" dirty="0" err="1"/>
                        <a:t>Lamivudine</a:t>
                      </a:r>
                      <a:r>
                        <a:rPr lang="fr-FR" sz="1200" dirty="0"/>
                        <a:t>;</a:t>
                      </a:r>
                      <a:r>
                        <a:rPr lang="fr-FR" sz="1200" baseline="0" dirty="0"/>
                        <a:t> 150mg</a:t>
                      </a:r>
                      <a:r>
                        <a:rPr lang="fr-FR" sz="1200" dirty="0"/>
                        <a:t/>
                      </a:r>
                      <a:br>
                        <a:rPr lang="fr-FR" sz="1200" dirty="0"/>
                      </a:br>
                      <a:endParaRPr lang="fr-FR" sz="1200" dirty="0"/>
                    </a:p>
                    <a:p>
                      <a:r>
                        <a:rPr lang="fr-FR" sz="1200" dirty="0"/>
                        <a:t>- TDF: </a:t>
                      </a:r>
                      <a:r>
                        <a:rPr lang="fr-FR" sz="1200" b="1" dirty="0" err="1"/>
                        <a:t>Ténofovir</a:t>
                      </a:r>
                      <a:r>
                        <a:rPr lang="fr-FR" sz="1200" dirty="0"/>
                        <a:t>; 300mg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Disponibles: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/>
                    </a:p>
                    <a:p>
                      <a:r>
                        <a:rPr lang="fr-FR" sz="1400" dirty="0"/>
                        <a:t>EFV: </a:t>
                      </a:r>
                      <a:r>
                        <a:rPr lang="fr-FR" sz="1400" b="1" dirty="0" err="1"/>
                        <a:t>Efavirenz</a:t>
                      </a:r>
                      <a:r>
                        <a:rPr lang="fr-FR" sz="1400" dirty="0"/>
                        <a:t>; 600mg et 400 mg </a:t>
                      </a:r>
                    </a:p>
                    <a:p>
                      <a:r>
                        <a:rPr lang="fr-FR" sz="1400" dirty="0"/>
                        <a:t/>
                      </a:r>
                      <a:br>
                        <a:rPr lang="fr-FR" sz="1400" dirty="0"/>
                      </a:br>
                      <a:r>
                        <a:rPr lang="fr-FR" sz="1400" dirty="0"/>
                        <a:t/>
                      </a:r>
                      <a:br>
                        <a:rPr lang="fr-FR" sz="1400" dirty="0"/>
                      </a:br>
                      <a:r>
                        <a:rPr lang="fr-FR" sz="1400" dirty="0"/>
                        <a:t>- NVP: </a:t>
                      </a:r>
                      <a:r>
                        <a:rPr lang="fr-FR" sz="1400" b="1" dirty="0" err="1"/>
                        <a:t>Névirapine</a:t>
                      </a:r>
                      <a:r>
                        <a:rPr lang="fr-FR" sz="1400" dirty="0"/>
                        <a:t>; 200 mg</a:t>
                      </a:r>
                    </a:p>
                    <a:p>
                      <a:r>
                        <a:rPr lang="fr-FR" sz="1400" dirty="0"/>
                        <a:t>ETV : </a:t>
                      </a:r>
                      <a:r>
                        <a:rPr lang="fr-FR" sz="1400" b="1" dirty="0" err="1"/>
                        <a:t>Etravirine</a:t>
                      </a:r>
                      <a:r>
                        <a:rPr lang="fr-FR" sz="1400" dirty="0"/>
                        <a:t> 100 mg ou 200 mg</a:t>
                      </a:r>
                    </a:p>
                    <a:p>
                      <a:r>
                        <a:rPr lang="fr-FR" sz="1400" dirty="0" err="1"/>
                        <a:t>Rilpivirine</a:t>
                      </a:r>
                      <a:r>
                        <a:rPr lang="fr-FR" sz="1400" dirty="0"/>
                        <a:t> 25 mg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Disponibles:</a:t>
                      </a:r>
                    </a:p>
                    <a:p>
                      <a:r>
                        <a:rPr lang="fr-FR" sz="1400" dirty="0"/>
                        <a:t>ATV ou ATV/r: </a:t>
                      </a:r>
                      <a:r>
                        <a:rPr lang="fr-FR" sz="1400" b="1" dirty="0"/>
                        <a:t>Atazanavir</a:t>
                      </a:r>
                      <a:r>
                        <a:rPr lang="fr-FR" sz="1400" dirty="0"/>
                        <a:t>;300/100 mg </a:t>
                      </a:r>
                    </a:p>
                    <a:p>
                      <a:r>
                        <a:rPr lang="fr-FR" sz="1400" dirty="0"/>
                        <a:t>- </a:t>
                      </a:r>
                      <a:r>
                        <a:rPr lang="fr-FR" sz="1400" b="1" dirty="0" err="1"/>
                        <a:t>Lopinavir</a:t>
                      </a:r>
                      <a:r>
                        <a:rPr lang="fr-FR" sz="1400" b="1" dirty="0"/>
                        <a:t>/rtv</a:t>
                      </a:r>
                      <a:r>
                        <a:rPr lang="fr-FR" sz="1400" dirty="0"/>
                        <a:t>;400/100mg</a:t>
                      </a:r>
                    </a:p>
                    <a:p>
                      <a:r>
                        <a:rPr lang="fr-FR" sz="1400" dirty="0"/>
                        <a:t>- RTV: </a:t>
                      </a:r>
                      <a:r>
                        <a:rPr lang="fr-FR" sz="1400" b="1" dirty="0"/>
                        <a:t>Ritonavir</a:t>
                      </a:r>
                      <a:r>
                        <a:rPr lang="fr-FR" sz="1400" dirty="0"/>
                        <a:t>; seulement utilisé en combinaison avec un autre IP pour potentialise</a:t>
                      </a:r>
                      <a:r>
                        <a:rPr lang="fr-FR" sz="1400" baseline="0" dirty="0"/>
                        <a:t>r son effet.</a:t>
                      </a:r>
                      <a:r>
                        <a:rPr lang="fr-FR" sz="1400" dirty="0"/>
                        <a:t/>
                      </a:r>
                      <a:br>
                        <a:rPr lang="fr-FR" sz="1400" dirty="0"/>
                      </a:br>
                      <a:endParaRPr lang="fr-FR" sz="1400" dirty="0"/>
                    </a:p>
                    <a:p>
                      <a:r>
                        <a:rPr lang="fr-FR" sz="1400" dirty="0"/>
                        <a:t>- DRV: </a:t>
                      </a:r>
                      <a:r>
                        <a:rPr lang="fr-FR" sz="1400" b="1" dirty="0"/>
                        <a:t>Darunavir</a:t>
                      </a:r>
                      <a:r>
                        <a:rPr lang="fr-FR" sz="1400" dirty="0"/>
                        <a:t>;600/100mg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Disponbles</a:t>
                      </a:r>
                      <a:r>
                        <a:rPr lang="fr-FR" sz="1400" dirty="0"/>
                        <a:t>:</a:t>
                      </a:r>
                    </a:p>
                    <a:p>
                      <a:r>
                        <a:rPr lang="fr-FR" sz="1400" b="1"/>
                        <a:t>-Dolutegravir</a:t>
                      </a:r>
                      <a:r>
                        <a:rPr lang="fr-FR" sz="1400"/>
                        <a:t> </a:t>
                      </a:r>
                      <a:r>
                        <a:rPr lang="fr-FR" sz="1400" dirty="0"/>
                        <a:t>DTG: 50 mg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b="1" dirty="0"/>
                        <a:t>-</a:t>
                      </a:r>
                      <a:r>
                        <a:rPr lang="fr-FR" sz="1400" b="1" dirty="0" err="1"/>
                        <a:t>Raltegravir</a:t>
                      </a:r>
                      <a:r>
                        <a:rPr lang="fr-FR" sz="1400" dirty="0"/>
                        <a:t> RAL:</a:t>
                      </a:r>
                    </a:p>
                    <a:p>
                      <a:r>
                        <a:rPr lang="fr-FR" sz="1400" dirty="0"/>
                        <a:t>400mg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3543463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xmlns="" id="{C6D2EABF-C24E-894A-B7C0-E8759DDE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15"/>
            <a:ext cx="82296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Classes des </a:t>
            </a:r>
            <a:r>
              <a:rPr lang="fr-FR" dirty="0" err="1">
                <a:solidFill>
                  <a:schemeClr val="bg1"/>
                </a:solidFill>
              </a:rPr>
              <a:t>ARVs</a:t>
            </a:r>
            <a:r>
              <a:rPr lang="fr-FR" dirty="0">
                <a:solidFill>
                  <a:schemeClr val="bg1"/>
                </a:solidFill>
              </a:rPr>
              <a:t> disponible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7498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D80FE2-6E9E-4242-B61C-D46FEA6B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526EC634-29AC-3147-8908-B79E54478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0901"/>
              </p:ext>
            </p:extLst>
          </p:nvPr>
        </p:nvGraphicFramePr>
        <p:xfrm>
          <a:off x="609600" y="1722000"/>
          <a:ext cx="8229600" cy="317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5310113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88734589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169256876"/>
                    </a:ext>
                  </a:extLst>
                </a:gridCol>
              </a:tblGrid>
              <a:tr h="634602">
                <a:tc>
                  <a:txBody>
                    <a:bodyPr/>
                    <a:lstStyle/>
                    <a:p>
                      <a:r>
                        <a:rPr lang="fr-FR" dirty="0"/>
                        <a:t>Colonne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Colonne 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Colonne 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610205"/>
                  </a:ext>
                </a:extLst>
              </a:tr>
              <a:tr h="2538407">
                <a:tc>
                  <a:txBody>
                    <a:bodyPr/>
                    <a:lstStyle/>
                    <a:p>
                      <a:r>
                        <a:rPr lang="fr-FR" dirty="0"/>
                        <a:t>ZIDOVIDINE ( AZT) ou</a:t>
                      </a:r>
                    </a:p>
                    <a:p>
                      <a:r>
                        <a:rPr lang="fr-FR" dirty="0"/>
                        <a:t>D4T ( STAVUDINE ) ou        +</a:t>
                      </a:r>
                    </a:p>
                    <a:p>
                      <a:r>
                        <a:rPr lang="fr-FR" dirty="0"/>
                        <a:t>ABC ( ABACAVIR) ou</a:t>
                      </a:r>
                    </a:p>
                    <a:p>
                      <a:r>
                        <a:rPr lang="fr-FR" dirty="0"/>
                        <a:t>TDF ( TENOFOVIR)</a:t>
                      </a:r>
                    </a:p>
                    <a:p>
                      <a:r>
                        <a:rPr lang="fr-FR" dirty="0"/>
                        <a:t>                                 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  <a:p>
                      <a:r>
                        <a:rPr lang="fr-FR" dirty="0"/>
                        <a:t>3TC ( LAMIVIDINE )  ou     +</a:t>
                      </a:r>
                    </a:p>
                    <a:p>
                      <a:r>
                        <a:rPr lang="fr-FR" dirty="0"/>
                        <a:t>FTC   ( EMTRICITABINE)                    </a:t>
                      </a:r>
                    </a:p>
                    <a:p>
                      <a:r>
                        <a:rPr lang="fr-FR" dirty="0"/>
                        <a:t>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DTG ( DOLUTRGRAVIR ) ou</a:t>
                      </a:r>
                    </a:p>
                    <a:p>
                      <a:r>
                        <a:rPr lang="fr-FR" dirty="0"/>
                        <a:t>EFV ( EFAVIREZ) ou</a:t>
                      </a:r>
                    </a:p>
                    <a:p>
                      <a:r>
                        <a:rPr lang="fr-FR" dirty="0"/>
                        <a:t>NVP ( NIVERAPINE )</a:t>
                      </a:r>
                    </a:p>
                    <a:p>
                      <a:r>
                        <a:rPr lang="fr-FR" dirty="0"/>
                        <a:t>LPV/r(</a:t>
                      </a:r>
                      <a:r>
                        <a:rPr lang="fr-FR" sz="1600" dirty="0"/>
                        <a:t>LOPINAVIR/RITONAVIR</a:t>
                      </a:r>
                      <a:r>
                        <a:rPr lang="fr-FR" dirty="0"/>
                        <a:t>)</a:t>
                      </a:r>
                    </a:p>
                    <a:p>
                      <a:r>
                        <a:rPr lang="fr-FR" dirty="0"/>
                        <a:t>ATV/r ( ATAZANAVIR/ RITONAVIR)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201198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xmlns="" id="{5B22C190-8DE4-5346-96FD-177E7595457E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COMBINAISONS D’ARV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60F0C17-7C23-8D48-8B9C-DD0A566EF75F}"/>
              </a:ext>
            </a:extLst>
          </p:cNvPr>
          <p:cNvSpPr txBox="1"/>
          <p:nvPr/>
        </p:nvSpPr>
        <p:spPr>
          <a:xfrm>
            <a:off x="609600" y="5046971"/>
            <a:ext cx="82296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AZT 300 mg                             3TC 150 mg                               DTG 5O mg </a:t>
            </a:r>
          </a:p>
          <a:p>
            <a:r>
              <a:rPr lang="fr-FR" dirty="0"/>
              <a:t>ABC 300 mg                             FTC   150 mg                              EFV 600 mg</a:t>
            </a:r>
          </a:p>
          <a:p>
            <a:r>
              <a:rPr lang="fr-FR" dirty="0"/>
              <a:t>TDF 150mg                                                                                   NVP 200 mg</a:t>
            </a:r>
          </a:p>
          <a:p>
            <a:r>
              <a:rPr lang="fr-FR" dirty="0"/>
              <a:t>                                                                                                       LPV/r 200/50 mg </a:t>
            </a:r>
          </a:p>
          <a:p>
            <a:r>
              <a:rPr lang="fr-FR" dirty="0"/>
              <a:t>                                                                                                       ATV/r 400/50 mg</a:t>
            </a:r>
          </a:p>
          <a:p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2665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IV. INITIATION DU TAR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67289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/>
                        <a:t>ANCIENS CRITERES  D’ELIGIBILITE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NOUVEAUX</a:t>
                      </a:r>
                      <a:r>
                        <a:rPr lang="fr-FR" sz="2400" baseline="0" dirty="0"/>
                        <a:t> CRITERES D’ELIGIBILITE</a:t>
                      </a:r>
                      <a:endParaRPr lang="fr-FR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altLang="fr-FR" sz="2400" dirty="0">
                          <a:latin typeface="Times New Roman" pitchFamily="18" charset="0"/>
                          <a:cs typeface="Times New Roman" pitchFamily="18" charset="0"/>
                        </a:rPr>
                        <a:t> Age</a:t>
                      </a:r>
                      <a:r>
                        <a:rPr lang="fr-BE" altLang="fr-FR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&lt; 5ans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altLang="fr-FR" sz="2400" dirty="0">
                          <a:latin typeface="Times New Roman" pitchFamily="18" charset="0"/>
                          <a:cs typeface="Times New Roman" pitchFamily="18" charset="0"/>
                        </a:rPr>
                        <a:t>Toute femme enceinte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altLang="fr-FR" sz="2400" dirty="0">
                          <a:latin typeface="Times New Roman" pitchFamily="18" charset="0"/>
                          <a:cs typeface="Times New Roman" pitchFamily="18" charset="0"/>
                        </a:rPr>
                        <a:t>Taux de CD4 &lt;5OO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BE" altLang="fr-FR" sz="2400" dirty="0">
                          <a:latin typeface="Times New Roman" pitchFamily="18" charset="0"/>
                          <a:cs typeface="Times New Roman" pitchFamily="18" charset="0"/>
                        </a:rPr>
                        <a:t>Tous patients au stade III et IV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BE" altLang="fr-FR" sz="2400" dirty="0">
                          <a:latin typeface="Times New Roman" pitchFamily="18" charset="0"/>
                          <a:cs typeface="Times New Roman" pitchFamily="18" charset="0"/>
                        </a:rPr>
                        <a:t> Co- infection VIH-TB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BE" altLang="fr-FR" sz="2400" dirty="0">
                          <a:latin typeface="Times New Roman" pitchFamily="18" charset="0"/>
                          <a:cs typeface="Times New Roman" pitchFamily="18" charset="0"/>
                        </a:rPr>
                        <a:t>Tout patient avec hépatite B+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fr-BE" altLang="fr-FR" sz="2400" dirty="0">
                          <a:latin typeface="Times New Roman" pitchFamily="18" charset="0"/>
                          <a:cs typeface="Times New Roman" pitchFamily="18" charset="0"/>
                        </a:rPr>
                        <a:t>Partenaires séropositifs dans le couple sérodiscordant.</a:t>
                      </a:r>
                      <a:endParaRPr lang="fr-FR" sz="2400" dirty="0"/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Tout</a:t>
                      </a:r>
                      <a:r>
                        <a:rPr lang="fr-FR" sz="2400" baseline="0" dirty="0"/>
                        <a:t> patient ayant  une sérologie VIH confirmé, quel que soit  le stade clinique ou le taux de CD4.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0"/>
            <a:ext cx="223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Décrire l’infection au VIH et son évolution</a:t>
            </a:r>
            <a:endParaRPr lang="fr-FR" dirty="0"/>
          </a:p>
          <a:p>
            <a:r>
              <a:rPr lang="fr-FR" dirty="0"/>
              <a:t>Identifier </a:t>
            </a:r>
            <a:r>
              <a:rPr lang="fr-FR"/>
              <a:t>les différentes </a:t>
            </a:r>
            <a:r>
              <a:rPr lang="fr-FR" dirty="0"/>
              <a:t>classes des </a:t>
            </a:r>
            <a:r>
              <a:rPr lang="fr-FR" dirty="0" err="1"/>
              <a:t>ARVs</a:t>
            </a:r>
            <a:endParaRPr lang="fr-FR" dirty="0"/>
          </a:p>
          <a:p>
            <a:r>
              <a:rPr lang="fr-FR" dirty="0"/>
              <a:t>Connaître les objectifs des </a:t>
            </a:r>
            <a:r>
              <a:rPr lang="fr-FR" dirty="0" err="1"/>
              <a:t>ARVs</a:t>
            </a:r>
            <a:r>
              <a:rPr lang="fr-FR" dirty="0"/>
              <a:t> </a:t>
            </a:r>
          </a:p>
          <a:p>
            <a:r>
              <a:rPr lang="fr-FR" dirty="0"/>
              <a:t>Prescrire correctement les </a:t>
            </a:r>
            <a:r>
              <a:rPr lang="fr-FR" dirty="0" err="1"/>
              <a:t>ARVs</a:t>
            </a:r>
            <a:r>
              <a:rPr lang="fr-FR" dirty="0"/>
              <a:t> selon la ligne indiquée </a:t>
            </a:r>
          </a:p>
          <a:p>
            <a:r>
              <a:rPr lang="fr-FR" dirty="0"/>
              <a:t>Définir les 3 types d’ échec thérapeutique </a:t>
            </a:r>
          </a:p>
          <a:p>
            <a:r>
              <a:rPr lang="fr-FR" dirty="0"/>
              <a:t>Décrire l’algorithme de surveillance de la CV </a:t>
            </a:r>
          </a:p>
          <a:p>
            <a:endParaRPr lang="fr-FR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187F7A-EFBE-0747-86D0-C1053F88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77500" lnSpcReduction="20000"/>
          </a:bodyPr>
          <a:lstStyle/>
          <a:p>
            <a:r>
              <a:rPr lang="fr-CD" sz="2800" dirty="0">
                <a:latin typeface="NewsGothicBT"/>
              </a:rPr>
              <a:t>il existe des situations où l’initiation à la TARV est volontairement retardée : </a:t>
            </a:r>
            <a:endParaRPr lang="fr-CD" sz="2800" dirty="0"/>
          </a:p>
          <a:p>
            <a:pPr>
              <a:buFont typeface="Wingdings" pitchFamily="2" charset="2"/>
              <a:buChar char="Ø"/>
            </a:pPr>
            <a:r>
              <a:rPr lang="fr-CD" sz="2800" b="1" i="1" dirty="0">
                <a:latin typeface="NewsGothicBT"/>
              </a:rPr>
              <a:t>TB non neurologique </a:t>
            </a:r>
            <a:r>
              <a:rPr lang="fr-CD" sz="2800" dirty="0">
                <a:latin typeface="NewsGothicBT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D" dirty="0">
                <a:latin typeface="NewsGothicBT"/>
              </a:rPr>
              <a:t>Si CD4 &lt; 50, la TARV est retardée de 2 semaines après le début du traitement TB.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D" dirty="0">
                <a:latin typeface="NewsGothicBT"/>
              </a:rPr>
              <a:t>Si CD4 &gt; 50, la TARV peut être retardée jusqu’à 8 semaines après le début du traitement TB. Toutefois, en pratique, la TARV est débutée dans les 4 premières semaines. Avec un taux de CD4 proche des 50, la TARV peut même débuter plus tôt. </a:t>
            </a:r>
          </a:p>
          <a:p>
            <a:pPr>
              <a:buFont typeface="Wingdings" pitchFamily="2" charset="2"/>
              <a:buChar char="Ø"/>
            </a:pPr>
            <a:r>
              <a:rPr lang="fr-CD" sz="2800" b="1" i="1" dirty="0">
                <a:latin typeface="NewsGothicBT"/>
              </a:rPr>
              <a:t>TB neurologique </a:t>
            </a:r>
            <a:r>
              <a:rPr lang="fr-CD" sz="2800" dirty="0">
                <a:latin typeface="NewsGothicBT"/>
              </a:rPr>
              <a:t>(méningite, lésions cérébro spinales) : </a:t>
            </a:r>
          </a:p>
          <a:p>
            <a:pPr marL="0" indent="0">
              <a:buNone/>
            </a:pPr>
            <a:r>
              <a:rPr lang="fr-CD" sz="2800" dirty="0">
                <a:latin typeface="NewsGothicBT"/>
              </a:rPr>
              <a:t>quel que soit le taux de CD4, la TARV est retardée de 4 semaines après le début du traitement TB. </a:t>
            </a:r>
          </a:p>
          <a:p>
            <a:r>
              <a:rPr lang="fr-CD" sz="2800" dirty="0">
                <a:latin typeface="NewsGothicBT"/>
              </a:rPr>
              <a:t>Méningite à crypto coque : quel que soit le taux de CD4, la TARV est retardée de 4 semaines après le début du traitement. </a:t>
            </a:r>
          </a:p>
          <a:p>
            <a:r>
              <a:rPr lang="fr-CD" sz="2800" dirty="0">
                <a:latin typeface="NewsGothicBT"/>
              </a:rPr>
              <a:t>La rétinite à cytomégalovirus (CMV) : retarder l’initiation aux ARV pendant 2 semaines après le début du traitement pour le CMV. </a:t>
            </a:r>
          </a:p>
          <a:p>
            <a:endParaRPr lang="fr-FR" sz="3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A4C76A-8062-A243-957F-C7AE5719DC7A}"/>
              </a:ext>
            </a:extLst>
          </p:cNvPr>
          <p:cNvSpPr/>
          <p:nvPr/>
        </p:nvSpPr>
        <p:spPr>
          <a:xfrm>
            <a:off x="349577" y="1878022"/>
            <a:ext cx="836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D" sz="2400" dirty="0">
                <a:latin typeface="NewsGothicBT"/>
              </a:rPr>
              <a:t> </a:t>
            </a:r>
            <a:endParaRPr lang="fr-CD" sz="2400" dirty="0">
              <a:effectLst/>
              <a:latin typeface="NewsGothicB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DA26213B-7713-1743-90B1-7B5A5698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Cas particuliers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30E676D2-56C4-5B4D-99D6-4B4B4D1A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0"/>
            <a:ext cx="223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1214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F6B48F-E0B7-4542-BE96-BCC22F28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ECHEC THERAPEUTIQUE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8D89674-F537-5D4C-9794-29A1B5E9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4400" dirty="0"/>
              <a:t>Différents types d’échec :</a:t>
            </a:r>
          </a:p>
          <a:p>
            <a:pPr>
              <a:buFont typeface="Wingdings" pitchFamily="2" charset="2"/>
              <a:buChar char="Ø"/>
            </a:pPr>
            <a:r>
              <a:rPr lang="fr-BE" dirty="0"/>
              <a:t>Echec clinique </a:t>
            </a:r>
          </a:p>
          <a:p>
            <a:pPr>
              <a:buFont typeface="Wingdings" pitchFamily="2" charset="2"/>
              <a:buChar char="Ø"/>
            </a:pPr>
            <a:r>
              <a:rPr lang="fr-BE" dirty="0"/>
              <a:t>Echec </a:t>
            </a:r>
            <a:r>
              <a:rPr lang="fr-BE" dirty="0" err="1"/>
              <a:t>I’immunologique</a:t>
            </a:r>
            <a:endParaRPr lang="fr-BE" dirty="0"/>
          </a:p>
          <a:p>
            <a:pPr>
              <a:buFont typeface="Wingdings" pitchFamily="2" charset="2"/>
              <a:buChar char="Ø"/>
            </a:pPr>
            <a:r>
              <a:rPr lang="fr-BE" dirty="0"/>
              <a:t>Echec virologique </a:t>
            </a:r>
            <a:endParaRPr lang="fr-BE" sz="4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ED48226C-50B2-AC45-9A16-111B1525417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ECHEC THERAPEUTQUE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557F8B-1160-5749-8A0A-DCFDA865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5770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7671886"/>
              </p:ext>
            </p:extLst>
          </p:nvPr>
        </p:nvGraphicFramePr>
        <p:xfrm>
          <a:off x="179512" y="1412776"/>
          <a:ext cx="8856985" cy="437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5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20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14433">
                <a:tc>
                  <a:txBody>
                    <a:bodyPr/>
                    <a:lstStyle/>
                    <a:p>
                      <a:r>
                        <a:rPr lang="fr-BE" dirty="0"/>
                        <a:t>Echec clinique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Nouvel épisode clinique ou épisode récurrent</a:t>
                      </a:r>
                      <a:r>
                        <a:rPr lang="fr-BE" baseline="0" dirty="0"/>
                        <a:t> de stade III ou IV après 6 mois de TARV effectif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Condition a différencier de l’IRIS suite a initiation de TARV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Echec immunologique  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Cd4 &lt; 200 sur</a:t>
                      </a:r>
                      <a:r>
                        <a:rPr lang="fr-BE" baseline="0" dirty="0"/>
                        <a:t> fond d’échec clinique </a:t>
                      </a:r>
                    </a:p>
                    <a:p>
                      <a:r>
                        <a:rPr lang="fr-BE" baseline="0" dirty="0"/>
                        <a:t>Ou </a:t>
                      </a:r>
                    </a:p>
                    <a:p>
                      <a:r>
                        <a:rPr lang="fr-BE" baseline="0" dirty="0"/>
                        <a:t>CD4 persistant  &lt; 100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Sans</a:t>
                      </a:r>
                      <a:r>
                        <a:rPr lang="fr-BE" baseline="0" dirty="0"/>
                        <a:t> infection concomitante ou récente susceptible de baisser le Tx de cd4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Echec virologique  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CV &gt; 1000 cp/ml</a:t>
                      </a:r>
                      <a:r>
                        <a:rPr lang="fr-BE" baseline="0" dirty="0"/>
                        <a:t> basée dur 2 CV consécutives espacées de 3 mois avec support a l’observance après 1ere CV 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Individu</a:t>
                      </a:r>
                      <a:r>
                        <a:rPr lang="fr-BE" baseline="0" dirty="0"/>
                        <a:t> sous TARV pour au moins 6 mois avant que l’échec puisse être déclaré 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xmlns="" id="{FF26AE69-7A25-5148-BF96-D2B27CE8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57" y="248959"/>
            <a:ext cx="8229600" cy="850106"/>
          </a:xfrm>
          <a:solidFill>
            <a:schemeClr val="tx2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ECHEC THERAPEUTIQUE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88B6F368-A25F-3349-AE7C-DBB6098F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29151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BE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55771"/>
            <a:ext cx="8363272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TDF, ABC, 3TC, EFV, NVP: endears quelques mois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AZT:  6 -12 mois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200" dirty="0"/>
          </a:p>
          <a:p>
            <a:pPr algn="ctr">
              <a:buNone/>
            </a:pPr>
            <a:r>
              <a:rPr lang="en-ZA" sz="2800" dirty="0">
                <a:solidFill>
                  <a:srgbClr val="FF0000"/>
                </a:solidFill>
              </a:rPr>
              <a:t>1ere ligne : la resistance peut se developer en 6 mois de mauvaise observance </a:t>
            </a:r>
            <a:endParaRPr lang="en-Z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771342"/>
            <a:ext cx="8363272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b="1" dirty="0"/>
              <a:t>IP  </a:t>
            </a:r>
            <a:r>
              <a:rPr lang="en-ZA" sz="2400" dirty="0"/>
              <a:t>(Lopinavir/ritonavir, Atazanavir/ritonavir  et </a:t>
            </a:r>
            <a:r>
              <a:rPr lang="en-ZA" sz="2400" b="1" dirty="0"/>
              <a:t>DTG </a:t>
            </a:r>
            <a:r>
              <a:rPr lang="en-ZA" sz="2400" dirty="0"/>
              <a:t>: 12 -18 mois ou plus pour developer une resistance </a:t>
            </a:r>
          </a:p>
          <a:p>
            <a:endParaRPr lang="en-ZA" sz="1200" dirty="0"/>
          </a:p>
          <a:p>
            <a:pPr algn="ctr"/>
            <a:r>
              <a:rPr lang="en-ZA" sz="2800" dirty="0">
                <a:solidFill>
                  <a:srgbClr val="FF0000"/>
                </a:solidFill>
              </a:rPr>
              <a:t>2eme ligne avec IP : resistance  ne se developpe </a:t>
            </a:r>
            <a:r>
              <a:rPr lang="en-ZA" sz="2800" dirty="0" err="1">
                <a:solidFill>
                  <a:srgbClr val="FF0000"/>
                </a:solidFill>
              </a:rPr>
              <a:t>qu’après</a:t>
            </a:r>
            <a:r>
              <a:rPr lang="en-ZA" sz="2800" dirty="0">
                <a:solidFill>
                  <a:srgbClr val="FF0000"/>
                </a:solidFill>
              </a:rPr>
              <a:t> </a:t>
            </a:r>
            <a:r>
              <a:rPr lang="en-ZA" sz="2800" i="1" dirty="0">
                <a:solidFill>
                  <a:srgbClr val="FF0000"/>
                </a:solidFill>
              </a:rPr>
              <a:t>au moins </a:t>
            </a:r>
            <a:r>
              <a:rPr lang="en-ZA" sz="2800" dirty="0">
                <a:solidFill>
                  <a:srgbClr val="FF0000"/>
                </a:solidFill>
              </a:rPr>
              <a:t>12 mois de  mauvaise observance</a:t>
            </a:r>
            <a:endParaRPr lang="en-Z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415" y="6021288"/>
            <a:ext cx="8363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Dolutégravir: la résistance prend plus de temps</a:t>
            </a:r>
            <a:endParaRPr lang="en-ZA" sz="24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17573F67-63F6-C349-B79F-65DDBAA7EC56}"/>
              </a:ext>
            </a:extLst>
          </p:cNvPr>
          <p:cNvSpPr txBox="1">
            <a:spLocks/>
          </p:cNvSpPr>
          <p:nvPr/>
        </p:nvSpPr>
        <p:spPr>
          <a:xfrm>
            <a:off x="457200" y="619411"/>
            <a:ext cx="8229600" cy="85010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chemeClr val="bg1"/>
                </a:solidFill>
              </a:rPr>
              <a:t>Résistance aux </a:t>
            </a:r>
            <a:r>
              <a:rPr lang="fr-BE" dirty="0" err="1">
                <a:solidFill>
                  <a:schemeClr val="bg1"/>
                </a:solidFill>
              </a:rPr>
              <a:t>ARVs</a:t>
            </a:r>
            <a:r>
              <a:rPr lang="fr-BE" dirty="0">
                <a:solidFill>
                  <a:schemeClr val="bg1"/>
                </a:solidFill>
              </a:rPr>
              <a:t> se développe a des vitesses différentes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B32ACB76-8E9A-6A46-84EF-BC477A27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0"/>
            <a:ext cx="223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52940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82043" y="1184381"/>
            <a:ext cx="7056586" cy="3684779"/>
            <a:chOff x="827584" y="2564904"/>
            <a:chExt cx="7056586" cy="4032448"/>
          </a:xfrm>
        </p:grpSpPr>
        <p:graphicFrame>
          <p:nvGraphicFramePr>
            <p:cNvPr id="5" name="Diagram 4"/>
            <p:cNvGraphicFramePr/>
            <p:nvPr/>
          </p:nvGraphicFramePr>
          <p:xfrm>
            <a:off x="2054404" y="3239054"/>
            <a:ext cx="5829766" cy="33582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27584" y="2564904"/>
              <a:ext cx="3275256" cy="505224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folHlink"/>
                  </a:solidFill>
                  <a:latin typeface="Comic Sans MS" pitchFamily="66" charset="0"/>
                </a:rPr>
                <a:t>Mauvaise observance</a:t>
              </a:r>
              <a:endParaRPr lang="en-GB" sz="2400" b="1" dirty="0">
                <a:solidFill>
                  <a:schemeClr val="folHlink"/>
                </a:solidFill>
                <a:latin typeface="Comic Sans MS" pitchFamily="66" charset="0"/>
              </a:endParaRPr>
            </a:p>
          </p:txBody>
        </p:sp>
        <p:sp>
          <p:nvSpPr>
            <p:cNvPr id="19460" name="Line 11"/>
            <p:cNvSpPr>
              <a:spLocks noChangeShapeType="1"/>
            </p:cNvSpPr>
            <p:nvPr/>
          </p:nvSpPr>
          <p:spPr bwMode="auto">
            <a:xfrm>
              <a:off x="3059832" y="3140967"/>
              <a:ext cx="576064" cy="504057"/>
            </a:xfrm>
            <a:prstGeom prst="line">
              <a:avLst/>
            </a:prstGeom>
            <a:noFill/>
            <a:ln w="155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 dirty="0"/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5536" y="72008"/>
            <a:ext cx="8229600" cy="83671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</a:rPr>
              <a:t>L’échec thérapeutique: séquence temporelle  </a:t>
            </a:r>
          </a:p>
        </p:txBody>
      </p:sp>
      <p:grpSp>
        <p:nvGrpSpPr>
          <p:cNvPr id="7" name="Group 9"/>
          <p:cNvGrpSpPr/>
          <p:nvPr/>
        </p:nvGrpSpPr>
        <p:grpSpPr>
          <a:xfrm>
            <a:off x="1033260" y="5080402"/>
            <a:ext cx="7591876" cy="1742331"/>
            <a:chOff x="-502418" y="1676400"/>
            <a:chExt cx="9646418" cy="3548251"/>
          </a:xfrm>
          <a:solidFill>
            <a:schemeClr val="accent1"/>
          </a:solidFill>
        </p:grpSpPr>
        <p:sp>
          <p:nvSpPr>
            <p:cNvPr id="8" name="AutoShape 1027"/>
            <p:cNvSpPr>
              <a:spLocks noChangeArrowheads="1"/>
            </p:cNvSpPr>
            <p:nvPr/>
          </p:nvSpPr>
          <p:spPr bwMode="auto">
            <a:xfrm>
              <a:off x="533400" y="1676400"/>
              <a:ext cx="8610600" cy="990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9" name="Text Box 1028"/>
            <p:cNvSpPr txBox="1">
              <a:spLocks noChangeArrowheads="1"/>
            </p:cNvSpPr>
            <p:nvPr/>
          </p:nvSpPr>
          <p:spPr bwMode="auto">
            <a:xfrm>
              <a:off x="1611312" y="2789239"/>
              <a:ext cx="1952576" cy="19430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b="1" dirty="0"/>
                <a:t>Echec virologique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1600" b="1" dirty="0"/>
            </a:p>
          </p:txBody>
        </p:sp>
        <p:sp>
          <p:nvSpPr>
            <p:cNvPr id="10" name="Text Box 1029"/>
            <p:cNvSpPr txBox="1">
              <a:spLocks noChangeArrowheads="1"/>
            </p:cNvSpPr>
            <p:nvPr/>
          </p:nvSpPr>
          <p:spPr bwMode="auto">
            <a:xfrm>
              <a:off x="3818373" y="2847346"/>
              <a:ext cx="2673772" cy="237730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b="1" dirty="0"/>
                <a:t>Echec immunologique </a:t>
              </a:r>
              <a:endParaRPr lang="en-US" sz="1600" b="1" dirty="0"/>
            </a:p>
          </p:txBody>
        </p:sp>
        <p:sp>
          <p:nvSpPr>
            <p:cNvPr id="11" name="Text Box 1030"/>
            <p:cNvSpPr txBox="1">
              <a:spLocks noChangeArrowheads="1"/>
            </p:cNvSpPr>
            <p:nvPr/>
          </p:nvSpPr>
          <p:spPr bwMode="auto">
            <a:xfrm>
              <a:off x="7162800" y="2819400"/>
              <a:ext cx="1798638" cy="23773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b="1" dirty="0"/>
                <a:t>Echec clinique</a:t>
              </a:r>
              <a:endParaRPr lang="en-US" sz="16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02418" y="2712647"/>
              <a:ext cx="2009671" cy="244446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Mauvaise </a:t>
              </a:r>
            </a:p>
            <a:p>
              <a:pPr>
                <a:defRPr/>
              </a:pPr>
              <a:r>
                <a:rPr lang="en-US" b="1" dirty="0">
                  <a:latin typeface="+mj-lt"/>
                  <a:cs typeface="Arial" charset="0"/>
                </a:rPr>
                <a:t>observance ou résistance acquise </a:t>
              </a:r>
              <a:endParaRPr lang="en-US" dirty="0">
                <a:cs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23928" y="5141318"/>
            <a:ext cx="236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TEMPS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971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r-FR" dirty="0"/>
          </a:p>
        </p:txBody>
      </p:sp>
      <p:sp>
        <p:nvSpPr>
          <p:cNvPr id="17411" name="Rectangle 74"/>
          <p:cNvSpPr>
            <a:spLocks noChangeArrowheads="1"/>
          </p:cNvSpPr>
          <p:nvPr/>
        </p:nvSpPr>
        <p:spPr bwMode="auto">
          <a:xfrm>
            <a:off x="0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ZA" altLang="fr-FR" dirty="0"/>
          </a:p>
        </p:txBody>
      </p:sp>
      <p:sp>
        <p:nvSpPr>
          <p:cNvPr id="17412" name="Rectangle 117"/>
          <p:cNvSpPr>
            <a:spLocks noChangeArrowheads="1"/>
          </p:cNvSpPr>
          <p:nvPr/>
        </p:nvSpPr>
        <p:spPr bwMode="auto">
          <a:xfrm>
            <a:off x="0" y="-461963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ZA" altLang="fr-FR" dirty="0"/>
          </a:p>
        </p:txBody>
      </p:sp>
      <p:grpSp>
        <p:nvGrpSpPr>
          <p:cNvPr id="17413" name="Group 87"/>
          <p:cNvGrpSpPr>
            <a:grpSpLocks noChangeAspect="1"/>
          </p:cNvGrpSpPr>
          <p:nvPr/>
        </p:nvGrpSpPr>
        <p:grpSpPr bwMode="auto">
          <a:xfrm>
            <a:off x="539750" y="0"/>
            <a:ext cx="7524750" cy="6858000"/>
            <a:chOff x="1642" y="1657"/>
            <a:chExt cx="8430" cy="8480"/>
          </a:xfrm>
        </p:grpSpPr>
        <p:sp>
          <p:nvSpPr>
            <p:cNvPr id="17417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723" y="1657"/>
              <a:ext cx="8349" cy="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BE" dirty="0"/>
            </a:p>
          </p:txBody>
        </p:sp>
        <p:sp>
          <p:nvSpPr>
            <p:cNvPr id="2163" name="AutoShape 115"/>
            <p:cNvSpPr>
              <a:spLocks noChangeArrowheads="1"/>
            </p:cNvSpPr>
            <p:nvPr/>
          </p:nvSpPr>
          <p:spPr bwMode="auto">
            <a:xfrm>
              <a:off x="3707" y="1818"/>
              <a:ext cx="4172" cy="6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Monitoring par charge virale </a:t>
              </a:r>
              <a:endParaRPr lang="fr-BE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fr-BE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AutoShape 114"/>
            <p:cNvSpPr>
              <a:spLocks noChangeArrowheads="1"/>
            </p:cNvSpPr>
            <p:nvPr/>
          </p:nvSpPr>
          <p:spPr bwMode="auto">
            <a:xfrm>
              <a:off x="1642" y="2782"/>
              <a:ext cx="3146" cy="6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faire un contrôle de </a:t>
              </a: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CD</a:t>
              </a:r>
              <a:r>
                <a:rPr lang="fr-FR" sz="1100" baseline="-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  <a:endParaRPr lang="fr-F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si chute de </a:t>
              </a:r>
              <a:r>
                <a:rPr lang="fr-FR" sz="1100" baseline="-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CD</a:t>
              </a:r>
              <a:r>
                <a:rPr lang="fr-FR" sz="1100" baseline="-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4 </a:t>
              </a:r>
              <a:r>
                <a:rPr lang="fr-FR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confirmé, faire une CV 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AutoShape 113"/>
            <p:cNvSpPr>
              <a:spLocks noChangeArrowheads="1"/>
            </p:cNvSpPr>
            <p:nvPr/>
          </p:nvSpPr>
          <p:spPr bwMode="auto">
            <a:xfrm>
              <a:off x="4749" y="4217"/>
              <a:ext cx="1879" cy="480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 dirty="0">
                  <a:cs typeface="Times New Roman" panose="02020603050405020304" pitchFamily="18" charset="0"/>
                </a:rPr>
                <a:t>1</a:t>
              </a:r>
              <a:r>
                <a:rPr lang="en-US" altLang="fr-FR" sz="1100" b="1" baseline="30000" dirty="0">
                  <a:cs typeface="Times New Roman" panose="02020603050405020304" pitchFamily="18" charset="0"/>
                </a:rPr>
                <a:t>ère</a:t>
              </a:r>
              <a:r>
                <a:rPr lang="en-US" altLang="fr-FR" sz="1100" b="1" dirty="0">
                  <a:cs typeface="Times New Roman" panose="02020603050405020304" pitchFamily="18" charset="0"/>
                </a:rPr>
                <a:t>  </a:t>
              </a:r>
              <a:r>
                <a:rPr lang="en-US" altLang="fr-FR" sz="1100" b="1" dirty="0" err="1">
                  <a:cs typeface="Times New Roman" panose="02020603050405020304" pitchFamily="18" charset="0"/>
                </a:rPr>
                <a:t>ChargeVirale</a:t>
              </a:r>
              <a:endParaRPr lang="en-US" altLang="fr-FR" sz="800" dirty="0"/>
            </a:p>
            <a:p>
              <a:endParaRPr lang="en-US" altLang="fr-FR" dirty="0"/>
            </a:p>
          </p:txBody>
        </p:sp>
        <p:sp>
          <p:nvSpPr>
            <p:cNvPr id="17421" name="AutoShape 112"/>
            <p:cNvSpPr>
              <a:spLocks noChangeArrowheads="1"/>
            </p:cNvSpPr>
            <p:nvPr/>
          </p:nvSpPr>
          <p:spPr bwMode="auto">
            <a:xfrm>
              <a:off x="6210" y="5337"/>
              <a:ext cx="3549" cy="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BE" altLang="fr-FR" sz="1100" b="1" dirty="0">
                  <a:cs typeface="Times New Roman" panose="02020603050405020304" pitchFamily="18" charset="0"/>
                </a:rPr>
                <a:t>&gt; 1000 copies / ml</a:t>
              </a:r>
              <a:endParaRPr lang="fr-BE" altLang="fr-FR" sz="800" dirty="0"/>
            </a:p>
            <a:p>
              <a:r>
                <a:rPr lang="fr-BE" altLang="fr-FR" sz="1100" dirty="0">
                  <a:cs typeface="Times New Roman" panose="02020603050405020304" pitchFamily="18" charset="0"/>
                </a:rPr>
                <a:t>- Renforcer  l’observance pendant 3 mois</a:t>
              </a:r>
              <a:endParaRPr lang="fr-BE" altLang="fr-FR" sz="800" dirty="0"/>
            </a:p>
            <a:p>
              <a:r>
                <a:rPr lang="en-US" altLang="fr-FR" sz="1100" dirty="0">
                  <a:cs typeface="Times New Roman" panose="02020603050405020304" pitchFamily="18" charset="0"/>
                </a:rPr>
                <a:t>- </a:t>
              </a:r>
              <a:r>
                <a:rPr lang="fr-BE" altLang="fr-FR" sz="1100" dirty="0">
                  <a:cs typeface="Times New Roman" panose="02020603050405020304" pitchFamily="18" charset="0"/>
                </a:rPr>
                <a:t>Puis réfère</a:t>
              </a:r>
              <a:r>
                <a:rPr lang="en-US" altLang="fr-FR" sz="1100" dirty="0">
                  <a:cs typeface="Times New Roman" panose="02020603050405020304" pitchFamily="18" charset="0"/>
                </a:rPr>
                <a:t> 2</a:t>
              </a:r>
              <a:r>
                <a:rPr lang="en-US" altLang="fr-FR" sz="1100" baseline="30000" dirty="0">
                  <a:cs typeface="Times New Roman" panose="02020603050405020304" pitchFamily="18" charset="0"/>
                </a:rPr>
                <a:t>ème</a:t>
              </a:r>
              <a:r>
                <a:rPr lang="en-US" altLang="fr-FR" sz="1100" dirty="0">
                  <a:cs typeface="Times New Roman" panose="02020603050405020304" pitchFamily="18" charset="0"/>
                </a:rPr>
                <a:t> charge </a:t>
              </a:r>
              <a:r>
                <a:rPr lang="fr-BE" altLang="fr-FR" sz="1100" dirty="0">
                  <a:cs typeface="Times New Roman" panose="02020603050405020304" pitchFamily="18" charset="0"/>
                </a:rPr>
                <a:t>virale</a:t>
              </a:r>
              <a:endParaRPr lang="fr-BE" altLang="fr-FR" sz="800" dirty="0"/>
            </a:p>
            <a:p>
              <a:endParaRPr lang="fr-BE" altLang="fr-FR" dirty="0"/>
            </a:p>
          </p:txBody>
        </p:sp>
        <p:sp>
          <p:nvSpPr>
            <p:cNvPr id="17422" name="AutoShape 111"/>
            <p:cNvSpPr>
              <a:spLocks noChangeArrowheads="1"/>
            </p:cNvSpPr>
            <p:nvPr/>
          </p:nvSpPr>
          <p:spPr bwMode="auto">
            <a:xfrm>
              <a:off x="2140" y="5337"/>
              <a:ext cx="3235" cy="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BE" altLang="fr-FR" sz="1100" b="1">
                  <a:cs typeface="Times New Roman" panose="02020603050405020304" pitchFamily="18" charset="0"/>
                </a:rPr>
                <a:t>&lt; 1000 copies /ml</a:t>
              </a:r>
              <a:endParaRPr lang="fr-BE" altLang="fr-FR" sz="800"/>
            </a:p>
            <a:p>
              <a:pPr>
                <a:buFontTx/>
                <a:buChar char="-"/>
              </a:pPr>
              <a:r>
                <a:rPr lang="fr-BE" altLang="fr-FR" sz="1100">
                  <a:cs typeface="Times New Roman" panose="02020603050405020304" pitchFamily="18" charset="0"/>
                </a:rPr>
                <a:t>Investiguer l’observance au TARV</a:t>
              </a:r>
              <a:endParaRPr lang="fr-BE" altLang="fr-FR" sz="800"/>
            </a:p>
            <a:p>
              <a:pPr>
                <a:buFontTx/>
                <a:buChar char="-"/>
              </a:pPr>
              <a:endParaRPr lang="fr-BE" altLang="fr-FR"/>
            </a:p>
          </p:txBody>
        </p:sp>
        <p:sp>
          <p:nvSpPr>
            <p:cNvPr id="17423" name="AutoShape 110"/>
            <p:cNvSpPr>
              <a:spLocks noChangeArrowheads="1"/>
            </p:cNvSpPr>
            <p:nvPr/>
          </p:nvSpPr>
          <p:spPr bwMode="auto">
            <a:xfrm>
              <a:off x="7462" y="7897"/>
              <a:ext cx="2296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>
                  <a:cs typeface="Times New Roman" panose="02020603050405020304" pitchFamily="18" charset="0"/>
                </a:rPr>
                <a:t>&gt; 1000 copies / ml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17424" name="AutoShape 108"/>
            <p:cNvSpPr>
              <a:spLocks noChangeArrowheads="1"/>
            </p:cNvSpPr>
            <p:nvPr/>
          </p:nvSpPr>
          <p:spPr bwMode="auto">
            <a:xfrm>
              <a:off x="4385" y="7856"/>
              <a:ext cx="1983" cy="4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>
                  <a:cs typeface="Times New Roman" panose="02020603050405020304" pitchFamily="18" charset="0"/>
                </a:rPr>
                <a:t>&lt; 1000 copies / ml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2155" name="AutoShape 107"/>
            <p:cNvSpPr>
              <a:spLocks noChangeArrowheads="1"/>
            </p:cNvSpPr>
            <p:nvPr/>
          </p:nvSpPr>
          <p:spPr bwMode="auto">
            <a:xfrm>
              <a:off x="7461" y="8696"/>
              <a:ext cx="2296" cy="9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Confirmer ET   </a:t>
              </a:r>
              <a:endParaRPr lang="fr-B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Passer en </a:t>
              </a:r>
              <a:r>
                <a:rPr lang="fr-BE" sz="11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fr-BE" sz="1100" b="1" baseline="300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e </a:t>
              </a:r>
              <a:r>
                <a:rPr lang="fr-BE" sz="11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ligne</a:t>
              </a:r>
              <a:r>
                <a:rPr lang="fr-BE" sz="1100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si </a:t>
              </a:r>
              <a:endParaRPr lang="fr-B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6" name="AutoShape 105"/>
            <p:cNvSpPr>
              <a:spLocks noChangeArrowheads="1"/>
            </p:cNvSpPr>
            <p:nvPr/>
          </p:nvSpPr>
          <p:spPr bwMode="auto">
            <a:xfrm>
              <a:off x="2140" y="8697"/>
              <a:ext cx="2714" cy="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>
                  <a:cs typeface="Times New Roman" panose="02020603050405020304" pitchFamily="18" charset="0"/>
                </a:rPr>
                <a:t>Pas de </a:t>
              </a:r>
              <a:r>
                <a:rPr lang="fr-BE" altLang="fr-FR" sz="1100">
                  <a:cs typeface="Times New Roman" panose="02020603050405020304" pitchFamily="18" charset="0"/>
                </a:rPr>
                <a:t>changement</a:t>
              </a:r>
              <a:r>
                <a:rPr lang="en-US" altLang="fr-FR" sz="1100">
                  <a:cs typeface="Times New Roman" panose="02020603050405020304" pitchFamily="18" charset="0"/>
                </a:rPr>
                <a:t> de régime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17427" name="Line 104"/>
            <p:cNvSpPr>
              <a:spLocks noChangeShapeType="1"/>
            </p:cNvSpPr>
            <p:nvPr/>
          </p:nvSpPr>
          <p:spPr bwMode="auto">
            <a:xfrm>
              <a:off x="5688" y="245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28" name="Line 103"/>
            <p:cNvSpPr>
              <a:spLocks noChangeShapeType="1"/>
            </p:cNvSpPr>
            <p:nvPr/>
          </p:nvSpPr>
          <p:spPr bwMode="auto">
            <a:xfrm>
              <a:off x="5676" y="3493"/>
              <a:ext cx="12" cy="7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29" name="Line 102"/>
            <p:cNvSpPr>
              <a:spLocks noChangeShapeType="1"/>
            </p:cNvSpPr>
            <p:nvPr/>
          </p:nvSpPr>
          <p:spPr bwMode="auto">
            <a:xfrm>
              <a:off x="2662" y="5017"/>
              <a:ext cx="59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0" name="Line 101"/>
            <p:cNvSpPr>
              <a:spLocks noChangeShapeType="1"/>
            </p:cNvSpPr>
            <p:nvPr/>
          </p:nvSpPr>
          <p:spPr bwMode="auto">
            <a:xfrm>
              <a:off x="5688" y="469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1" name="Line 100"/>
            <p:cNvSpPr>
              <a:spLocks noChangeShapeType="1"/>
            </p:cNvSpPr>
            <p:nvPr/>
          </p:nvSpPr>
          <p:spPr bwMode="auto">
            <a:xfrm>
              <a:off x="2662" y="5017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2" name="Line 99"/>
            <p:cNvSpPr>
              <a:spLocks noChangeShapeType="1"/>
            </p:cNvSpPr>
            <p:nvPr/>
          </p:nvSpPr>
          <p:spPr bwMode="auto">
            <a:xfrm>
              <a:off x="8610" y="501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3" name="Line 98"/>
            <p:cNvSpPr>
              <a:spLocks noChangeShapeType="1"/>
            </p:cNvSpPr>
            <p:nvPr/>
          </p:nvSpPr>
          <p:spPr bwMode="auto">
            <a:xfrm>
              <a:off x="5515" y="7411"/>
              <a:ext cx="340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4" name="Line 97"/>
            <p:cNvSpPr>
              <a:spLocks noChangeShapeType="1"/>
            </p:cNvSpPr>
            <p:nvPr/>
          </p:nvSpPr>
          <p:spPr bwMode="auto">
            <a:xfrm>
              <a:off x="5595" y="7411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5" name="Line 96"/>
            <p:cNvSpPr>
              <a:spLocks noChangeShapeType="1"/>
            </p:cNvSpPr>
            <p:nvPr/>
          </p:nvSpPr>
          <p:spPr bwMode="auto">
            <a:xfrm>
              <a:off x="8923" y="7417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6" name="Line 95"/>
            <p:cNvSpPr>
              <a:spLocks noChangeShapeType="1"/>
            </p:cNvSpPr>
            <p:nvPr/>
          </p:nvSpPr>
          <p:spPr bwMode="auto">
            <a:xfrm>
              <a:off x="4627" y="8390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7" name="Line 94"/>
            <p:cNvSpPr>
              <a:spLocks noChangeShapeType="1"/>
            </p:cNvSpPr>
            <p:nvPr/>
          </p:nvSpPr>
          <p:spPr bwMode="auto">
            <a:xfrm>
              <a:off x="8923" y="8377"/>
              <a:ext cx="1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8" name="Line 91"/>
            <p:cNvSpPr>
              <a:spLocks noChangeShapeType="1"/>
            </p:cNvSpPr>
            <p:nvPr/>
          </p:nvSpPr>
          <p:spPr bwMode="auto">
            <a:xfrm>
              <a:off x="2662" y="6297"/>
              <a:ext cx="1" cy="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39" name="AutoShape 90"/>
            <p:cNvSpPr>
              <a:spLocks noChangeArrowheads="1"/>
            </p:cNvSpPr>
            <p:nvPr/>
          </p:nvSpPr>
          <p:spPr bwMode="auto">
            <a:xfrm>
              <a:off x="7462" y="6617"/>
              <a:ext cx="1880" cy="480"/>
            </a:xfrm>
            <a:prstGeom prst="roundRect">
              <a:avLst>
                <a:gd name="adj" fmla="val 16667"/>
              </a:avLst>
            </a:prstGeom>
            <a:solidFill>
              <a:srgbClr val="FF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100" b="1">
                  <a:cs typeface="Times New Roman" panose="02020603050405020304" pitchFamily="18" charset="0"/>
                </a:rPr>
                <a:t>2</a:t>
              </a:r>
              <a:r>
                <a:rPr lang="en-US" altLang="fr-FR" sz="1100" b="1" baseline="30000">
                  <a:cs typeface="Times New Roman" panose="02020603050405020304" pitchFamily="18" charset="0"/>
                </a:rPr>
                <a:t>ème</a:t>
              </a:r>
              <a:r>
                <a:rPr lang="en-US" altLang="fr-FR" sz="1100" b="1">
                  <a:cs typeface="Times New Roman" panose="02020603050405020304" pitchFamily="18" charset="0"/>
                </a:rPr>
                <a:t>  ChargeVirale</a:t>
              </a:r>
              <a:endParaRPr lang="en-US" altLang="fr-FR" sz="800"/>
            </a:p>
            <a:p>
              <a:endParaRPr lang="en-US" altLang="fr-FR"/>
            </a:p>
          </p:txBody>
        </p:sp>
        <p:sp>
          <p:nvSpPr>
            <p:cNvPr id="17440" name="Line 89"/>
            <p:cNvSpPr>
              <a:spLocks noChangeShapeType="1"/>
            </p:cNvSpPr>
            <p:nvPr/>
          </p:nvSpPr>
          <p:spPr bwMode="auto">
            <a:xfrm>
              <a:off x="8610" y="709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17441" name="Line 88"/>
            <p:cNvSpPr>
              <a:spLocks noChangeShapeType="1"/>
            </p:cNvSpPr>
            <p:nvPr/>
          </p:nvSpPr>
          <p:spPr bwMode="auto">
            <a:xfrm>
              <a:off x="8610" y="6297"/>
              <a:ext cx="0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35" name="AutoShape 114"/>
          <p:cNvSpPr>
            <a:spLocks noChangeArrowheads="1"/>
          </p:cNvSpPr>
          <p:nvPr/>
        </p:nvSpPr>
        <p:spPr bwMode="auto">
          <a:xfrm>
            <a:off x="3492500" y="908050"/>
            <a:ext cx="2420938" cy="504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BE" sz="11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Routine: 3-6 M puis 1x/an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66759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096"/>
            <a:ext cx="8229600" cy="178621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fr-BE" sz="3600" noProof="0" dirty="0">
                <a:solidFill>
                  <a:schemeClr val="bg1"/>
                </a:solidFill>
              </a:rPr>
              <a:t>L’algorithme classique de la CV est valide pour patients </a:t>
            </a:r>
            <a:r>
              <a:rPr lang="fr-BE" sz="3600" dirty="0">
                <a:solidFill>
                  <a:schemeClr val="bg1"/>
                </a:solidFill>
              </a:rPr>
              <a:t>avec </a:t>
            </a:r>
            <a:r>
              <a:rPr lang="fr-BE" sz="3600" noProof="0" dirty="0">
                <a:solidFill>
                  <a:schemeClr val="bg1"/>
                </a:solidFill>
              </a:rPr>
              <a:t>approvisionnement régulier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60769"/>
            <a:ext cx="8712968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sz="2800" noProof="0" dirty="0"/>
              <a:t>Toutefois en réalité:</a:t>
            </a:r>
          </a:p>
          <a:p>
            <a:r>
              <a:rPr lang="fr-BE" sz="2800" noProof="0" dirty="0"/>
              <a:t>CV parfois non disponible , rupture de stock de réactifs </a:t>
            </a:r>
          </a:p>
          <a:p>
            <a:r>
              <a:rPr lang="fr-BE" sz="2800" noProof="0" dirty="0"/>
              <a:t>Temps de rendu des résultats prolonge  </a:t>
            </a:r>
          </a:p>
          <a:p>
            <a:r>
              <a:rPr lang="fr-BE" sz="2800" noProof="0" dirty="0"/>
              <a:t>Décision de changer de ligne postposée par MD inexpérimenté </a:t>
            </a:r>
          </a:p>
          <a:p>
            <a:endParaRPr lang="fr-BE" sz="1700" noProof="0" dirty="0"/>
          </a:p>
          <a:p>
            <a:pPr marL="0" indent="0">
              <a:buNone/>
            </a:pPr>
            <a:r>
              <a:rPr lang="fr-BE" sz="2800" noProof="0" dirty="0"/>
              <a:t>Etude MSF montrent :</a:t>
            </a:r>
          </a:p>
          <a:p>
            <a:r>
              <a:rPr lang="fr-BE" altLang="fr-FR" sz="2800" noProof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Souvent long délai entre suspicion d'échec et passage en 2eme ligne- jusqu’a 2 ans </a:t>
            </a:r>
          </a:p>
          <a:p>
            <a:pPr marL="0" indent="0">
              <a:buNone/>
            </a:pPr>
            <a:endParaRPr lang="fr-BE" altLang="fr-FR" sz="2800" noProof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fr-BE" altLang="fr-FR" sz="2800" noProof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Conséquences si le service de la CV n’est pas dispo ?</a:t>
            </a:r>
          </a:p>
          <a:p>
            <a:pPr marL="0" indent="0">
              <a:buNone/>
            </a:pPr>
            <a:r>
              <a:rPr lang="fr-BE" altLang="fr-FR" sz="2800" noProof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Patients en échec vont développer des nouveaux épisodes cliniques de stade 3 ou 4 avec haut risque de mortalité  </a:t>
            </a:r>
          </a:p>
          <a:p>
            <a:endParaRPr lang="fr-BE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2775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D53EAFC-63CD-7140-95CC-C6E5F680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663EABD9-E486-2D46-B4A6-8452FFB81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8698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9685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95" y="981272"/>
            <a:ext cx="8749863" cy="1160970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000" b="1" dirty="0">
                <a:solidFill>
                  <a:srgbClr val="0070C0"/>
                </a:solidFill>
                <a:latin typeface="+mn-lt"/>
              </a:rPr>
              <a:t>Seconde ligne prioritaire et alternative pour adultes et adolescents  (inclus femmes enceintes et allaitantes)</a:t>
            </a:r>
            <a:endParaRPr lang="fr-BE" noProof="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8842" y="2702583"/>
          <a:ext cx="8033659" cy="2068479"/>
        </p:xfrm>
        <a:graphic>
          <a:graphicData uri="http://schemas.openxmlformats.org/drawingml/2006/table">
            <a:tbl>
              <a:tblPr firstRow="1" firstCol="1" bandRow="1" bandCol="1">
                <a:tableStyleId>{B301B821-A1FF-4177-AEE7-76D212191A09}</a:tableStyleId>
              </a:tblPr>
              <a:tblGrid>
                <a:gridCol w="1281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6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9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61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Population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Failing first-line              regimen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Preferred second-line </a:t>
                      </a:r>
                      <a:r>
                        <a:rPr lang="en-GB" sz="1800" baseline="0" dirty="0">
                          <a:effectLst/>
                        </a:rPr>
                        <a:t>       </a:t>
                      </a:r>
                      <a:r>
                        <a:rPr lang="en-GB" sz="1800" dirty="0">
                          <a:effectLst/>
                        </a:rPr>
                        <a:t>regimen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Alternative second-line regimens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9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 err="1">
                          <a:effectLst/>
                        </a:rPr>
                        <a:t>Adultes</a:t>
                      </a:r>
                      <a:r>
                        <a:rPr lang="en-GB" sz="1800" dirty="0">
                          <a:effectLst/>
                        </a:rPr>
                        <a:t> et </a:t>
                      </a:r>
                      <a:r>
                        <a:rPr lang="en-GB" sz="1800" dirty="0" err="1">
                          <a:effectLst/>
                        </a:rPr>
                        <a:t>adolescents</a:t>
                      </a:r>
                      <a:r>
                        <a:rPr lang="en-GB" sz="1800" baseline="30000" dirty="0" err="1">
                          <a:effectLst/>
                        </a:rPr>
                        <a:t>a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2 INTI s + </a:t>
                      </a:r>
                      <a:r>
                        <a:rPr lang="en-GB" sz="1800" b="1" dirty="0" err="1">
                          <a:solidFill>
                            <a:srgbClr val="FF0000"/>
                          </a:solidFill>
                          <a:effectLst/>
                        </a:rPr>
                        <a:t>DTG</a:t>
                      </a:r>
                      <a:r>
                        <a:rPr lang="en-GB" sz="1800" baseline="30000" dirty="0" err="1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2 </a:t>
                      </a:r>
                      <a:r>
                        <a:rPr lang="en-GB" sz="1800" dirty="0" err="1">
                          <a:effectLst/>
                        </a:rPr>
                        <a:t>INTIs</a:t>
                      </a:r>
                      <a:r>
                        <a:rPr lang="en-GB" sz="1800" baseline="30000" dirty="0" err="1">
                          <a:effectLst/>
                        </a:rPr>
                        <a:t>b</a:t>
                      </a:r>
                      <a:r>
                        <a:rPr lang="en-GB" sz="1800" dirty="0">
                          <a:effectLst/>
                        </a:rPr>
                        <a:t> + (ATV/r or LPV/r)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2 </a:t>
                      </a:r>
                      <a:r>
                        <a:rPr lang="en-GB" sz="1800" dirty="0" err="1">
                          <a:effectLst/>
                        </a:rPr>
                        <a:t>INTIs</a:t>
                      </a:r>
                      <a:r>
                        <a:rPr lang="en-GB" sz="1800" baseline="30000" dirty="0" err="1">
                          <a:effectLst/>
                        </a:rPr>
                        <a:t>b</a:t>
                      </a:r>
                      <a:r>
                        <a:rPr lang="en-GB" sz="1800" dirty="0">
                          <a:effectLst/>
                        </a:rPr>
                        <a:t> + DRV/</a:t>
                      </a:r>
                      <a:r>
                        <a:rPr lang="en-GB" sz="1800" dirty="0" err="1">
                          <a:effectLst/>
                        </a:rPr>
                        <a:t>r</a:t>
                      </a:r>
                      <a:r>
                        <a:rPr lang="en-GB" sz="1800" baseline="30000" dirty="0" err="1">
                          <a:effectLst/>
                        </a:rPr>
                        <a:t>b,c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5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2 </a:t>
                      </a:r>
                      <a:r>
                        <a:rPr lang="en-GB" sz="1800" dirty="0" err="1">
                          <a:effectLst/>
                        </a:rPr>
                        <a:t>INTIs</a:t>
                      </a:r>
                      <a:r>
                        <a:rPr lang="en-GB" sz="1800" baseline="30000" dirty="0" err="1">
                          <a:effectLst/>
                        </a:rPr>
                        <a:t>b</a:t>
                      </a:r>
                      <a:r>
                        <a:rPr lang="en-GB" sz="1800" dirty="0">
                          <a:effectLst/>
                        </a:rPr>
                        <a:t> + EFV (</a:t>
                      </a:r>
                      <a:r>
                        <a:rPr lang="en-GB" sz="1800" dirty="0" err="1">
                          <a:effectLst/>
                        </a:rPr>
                        <a:t>ou</a:t>
                      </a:r>
                      <a:r>
                        <a:rPr lang="en-GB" sz="1800" dirty="0">
                          <a:effectLst/>
                        </a:rPr>
                        <a:t> NVP)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2 </a:t>
                      </a:r>
                      <a:r>
                        <a:rPr lang="en-GB" sz="1800" dirty="0" err="1">
                          <a:effectLst/>
                        </a:rPr>
                        <a:t>INTIs</a:t>
                      </a:r>
                      <a:r>
                        <a:rPr lang="en-GB" sz="1800" baseline="30000" dirty="0" err="1">
                          <a:effectLst/>
                        </a:rPr>
                        <a:t>b</a:t>
                      </a:r>
                      <a:r>
                        <a:rPr lang="en-GB" sz="1800" dirty="0">
                          <a:effectLst/>
                        </a:rPr>
                        <a:t> +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DTG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baseline="30000" dirty="0" err="1">
                          <a:effectLst/>
                        </a:rPr>
                        <a:t>a,b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2  </a:t>
                      </a:r>
                      <a:r>
                        <a:rPr lang="en-GB" sz="1800" dirty="0" err="1">
                          <a:effectLst/>
                        </a:rPr>
                        <a:t>INTIs</a:t>
                      </a:r>
                      <a:r>
                        <a:rPr lang="en-GB" sz="1800" baseline="30000" dirty="0" err="1">
                          <a:effectLst/>
                        </a:rPr>
                        <a:t>b</a:t>
                      </a:r>
                      <a:r>
                        <a:rPr lang="en-GB" sz="1800" dirty="0">
                          <a:effectLst/>
                        </a:rPr>
                        <a:t> + (ATV/r or LPV/r or DRV/</a:t>
                      </a:r>
                      <a:r>
                        <a:rPr lang="en-GB" sz="1800" dirty="0" err="1">
                          <a:effectLst/>
                        </a:rPr>
                        <a:t>r</a:t>
                      </a:r>
                      <a:r>
                        <a:rPr lang="en-GB" sz="1800" baseline="30000" dirty="0" err="1">
                          <a:effectLst/>
                        </a:rPr>
                        <a:t>c,d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0131" y="4771062"/>
            <a:ext cx="7602920" cy="103874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en-GB" sz="1050" baseline="30000" dirty="0">
                <a:solidFill>
                  <a:prstClr val="black"/>
                </a:solidFill>
              </a:rPr>
              <a:t>a </a:t>
            </a:r>
            <a:r>
              <a:rPr lang="en-GB" sz="1050" dirty="0">
                <a:solidFill>
                  <a:prstClr val="black"/>
                </a:solidFill>
              </a:rPr>
              <a:t>DTG can be offered to women receiving </a:t>
            </a:r>
            <a:r>
              <a:rPr lang="en-GB" sz="1050" b="1" dirty="0">
                <a:solidFill>
                  <a:srgbClr val="C00000"/>
                </a:solidFill>
              </a:rPr>
              <a:t>reliable contraception and who are fully informed of the benefits and risks, including the potential risk of neural tube defects </a:t>
            </a:r>
            <a:r>
              <a:rPr lang="en-GB" sz="1050" dirty="0">
                <a:solidFill>
                  <a:prstClr val="black"/>
                </a:solidFill>
              </a:rPr>
              <a:t>(see Box 1 and the section on safety concern about DTG for women and adolescent girls of childbearing potential).</a:t>
            </a:r>
            <a:endParaRPr lang="en-US" sz="1050" dirty="0">
              <a:solidFill>
                <a:prstClr val="black"/>
              </a:solidFill>
            </a:endParaRPr>
          </a:p>
          <a:p>
            <a:r>
              <a:rPr lang="en-GB" sz="1050" baseline="30000" dirty="0">
                <a:solidFill>
                  <a:prstClr val="black"/>
                </a:solidFill>
              </a:rPr>
              <a:t>b </a:t>
            </a:r>
            <a:r>
              <a:rPr lang="en-GB" sz="1050" dirty="0">
                <a:solidFill>
                  <a:prstClr val="black"/>
                </a:solidFill>
              </a:rPr>
              <a:t>If ABC + 3TC or TDF + 3TC (or FTC) was used in the failing first-line regimen, </a:t>
            </a:r>
            <a:r>
              <a:rPr lang="en-GB" sz="1050" b="1" dirty="0">
                <a:solidFill>
                  <a:srgbClr val="FF0000"/>
                </a:solidFill>
              </a:rPr>
              <a:t>AZT + 3TC should be used in second-line ART and vice versa</a:t>
            </a:r>
            <a:r>
              <a:rPr lang="en-GB" sz="1050" dirty="0">
                <a:solidFill>
                  <a:prstClr val="black"/>
                </a:solidFill>
              </a:rPr>
              <a:t>.</a:t>
            </a:r>
            <a:endParaRPr lang="en-US" sz="1050" dirty="0">
              <a:solidFill>
                <a:prstClr val="black"/>
              </a:solidFill>
            </a:endParaRPr>
          </a:p>
          <a:p>
            <a:r>
              <a:rPr lang="en-GB" sz="1050" baseline="30000" dirty="0">
                <a:solidFill>
                  <a:prstClr val="black"/>
                </a:solidFill>
              </a:rPr>
              <a:t>c </a:t>
            </a:r>
            <a:r>
              <a:rPr lang="en-GB" sz="1050" dirty="0">
                <a:solidFill>
                  <a:prstClr val="black"/>
                </a:solidFill>
              </a:rPr>
              <a:t>RAL + LPV/r can be used as an alternative second-line regimen for adults and adolescents.</a:t>
            </a:r>
            <a:endParaRPr lang="en-US" sz="1050" dirty="0">
              <a:solidFill>
                <a:prstClr val="black"/>
              </a:solidFill>
            </a:endParaRPr>
          </a:p>
          <a:p>
            <a:r>
              <a:rPr lang="en-GB" sz="1050" baseline="30000" dirty="0">
                <a:solidFill>
                  <a:prstClr val="black"/>
                </a:solidFill>
              </a:rPr>
              <a:t>d </a:t>
            </a:r>
            <a:r>
              <a:rPr lang="en-GB" sz="1050" dirty="0">
                <a:solidFill>
                  <a:prstClr val="black"/>
                </a:solidFill>
              </a:rPr>
              <a:t>DRV/r can be used as an alternative PI option.</a:t>
            </a:r>
            <a:endParaRPr lang="en-US" sz="1050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8554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713" y="1730375"/>
            <a:ext cx="409575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32363" y="4703763"/>
            <a:ext cx="2890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BE" altLang="fr-FR" sz="5400" b="1">
                <a:solidFill>
                  <a:srgbClr val="C00000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Merci!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BE" sz="3200" dirty="0"/>
              <a:t>Définition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>
              <a:buFontTx/>
              <a:buNone/>
            </a:pP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Ordre habituel et prévisible dans lequel se déroulent les manifestations cliniques, biologiques et immunologiques de l’infection à VIH, en absence de toute intervention médicale.</a:t>
            </a:r>
          </a:p>
          <a:p>
            <a:endParaRPr lang="fr-FR" altLang="fr-FR" dirty="0">
              <a:latin typeface="Arial Narrow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7584" y="2412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L’evolution naturelle de l’infection au VIH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732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L'évolution naturelle</a:t>
            </a:r>
            <a:br>
              <a:rPr lang="fr-FR" dirty="0"/>
            </a:br>
            <a:r>
              <a:rPr lang="fr-FR" dirty="0"/>
              <a:t> de l'infection au VIH </a:t>
            </a:r>
            <a:br>
              <a:rPr lang="fr-FR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1354527" y="2548583"/>
            <a:ext cx="1296599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Infection</a:t>
            </a:r>
          </a:p>
        </p:txBody>
      </p:sp>
      <p:grpSp>
        <p:nvGrpSpPr>
          <p:cNvPr id="236548" name="Group 4"/>
          <p:cNvGrpSpPr>
            <a:grpSpLocks/>
          </p:cNvGrpSpPr>
          <p:nvPr/>
        </p:nvGrpSpPr>
        <p:grpSpPr bwMode="auto">
          <a:xfrm>
            <a:off x="2967218" y="2547640"/>
            <a:ext cx="4932370" cy="461967"/>
            <a:chOff x="1775" y="1552"/>
            <a:chExt cx="3107" cy="291"/>
          </a:xfrm>
        </p:grpSpPr>
        <p:sp>
          <p:nvSpPr>
            <p:cNvPr id="236549" name="Line 5"/>
            <p:cNvSpPr>
              <a:spLocks noChangeShapeType="1"/>
            </p:cNvSpPr>
            <p:nvPr/>
          </p:nvSpPr>
          <p:spPr bwMode="auto">
            <a:xfrm>
              <a:off x="1863" y="1785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0" name="Text Box 6"/>
            <p:cNvSpPr txBox="1">
              <a:spLocks noChangeArrowheads="1"/>
            </p:cNvSpPr>
            <p:nvPr/>
          </p:nvSpPr>
          <p:spPr bwMode="auto">
            <a:xfrm>
              <a:off x="1775" y="1552"/>
              <a:ext cx="8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2-4 </a:t>
              </a:r>
              <a:r>
                <a:rPr lang="en-US" dirty="0" err="1"/>
                <a:t>semaines</a:t>
              </a:r>
              <a:endParaRPr lang="en-US" dirty="0"/>
            </a:p>
          </p:txBody>
        </p:sp>
        <p:sp>
          <p:nvSpPr>
            <p:cNvPr id="236551" name="Text Box 7"/>
            <p:cNvSpPr txBox="1">
              <a:spLocks noChangeArrowheads="1"/>
            </p:cNvSpPr>
            <p:nvPr/>
          </p:nvSpPr>
          <p:spPr bwMode="auto">
            <a:xfrm>
              <a:off x="2714" y="1552"/>
              <a:ext cx="2168" cy="291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Syndrome </a:t>
              </a:r>
              <a:r>
                <a:rPr lang="en-US" sz="2400" dirty="0" err="1"/>
                <a:t>rétroviral</a:t>
              </a:r>
              <a:r>
                <a:rPr lang="en-US" sz="2400" dirty="0"/>
                <a:t> </a:t>
              </a:r>
              <a:r>
                <a:rPr lang="en-US" sz="2400" dirty="0" err="1"/>
                <a:t>aigue</a:t>
              </a:r>
              <a:endParaRPr lang="en-US" sz="2400" dirty="0"/>
            </a:p>
          </p:txBody>
        </p:sp>
      </p:grpSp>
      <p:grpSp>
        <p:nvGrpSpPr>
          <p:cNvPr id="236552" name="Group 8"/>
          <p:cNvGrpSpPr>
            <a:grpSpLocks/>
          </p:cNvGrpSpPr>
          <p:nvPr/>
        </p:nvGrpSpPr>
        <p:grpSpPr bwMode="auto">
          <a:xfrm>
            <a:off x="1311275" y="3163892"/>
            <a:ext cx="6243648" cy="600076"/>
            <a:chOff x="448" y="1993"/>
            <a:chExt cx="3933" cy="378"/>
          </a:xfrm>
        </p:grpSpPr>
        <p:sp>
          <p:nvSpPr>
            <p:cNvPr id="236553" name="Line 9"/>
            <p:cNvSpPr>
              <a:spLocks noChangeShapeType="1"/>
            </p:cNvSpPr>
            <p:nvPr/>
          </p:nvSpPr>
          <p:spPr bwMode="auto">
            <a:xfrm>
              <a:off x="528" y="22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4" name="Text Box 10"/>
            <p:cNvSpPr txBox="1">
              <a:spLocks noChangeArrowheads="1"/>
            </p:cNvSpPr>
            <p:nvPr/>
          </p:nvSpPr>
          <p:spPr bwMode="auto">
            <a:xfrm>
              <a:off x="448" y="1993"/>
              <a:ext cx="9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/>
                <a:t>2-3/</a:t>
              </a:r>
              <a:r>
                <a:rPr lang="en-US" dirty="0" err="1"/>
                <a:t>semaines</a:t>
              </a:r>
              <a:endParaRPr lang="en-US" dirty="0"/>
            </a:p>
          </p:txBody>
        </p:sp>
        <p:sp>
          <p:nvSpPr>
            <p:cNvPr id="236555" name="Text Box 11"/>
            <p:cNvSpPr txBox="1">
              <a:spLocks noChangeArrowheads="1"/>
            </p:cNvSpPr>
            <p:nvPr/>
          </p:nvSpPr>
          <p:spPr bwMode="auto">
            <a:xfrm>
              <a:off x="1414" y="2080"/>
              <a:ext cx="2967" cy="291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err="1"/>
                <a:t>Rétablissement</a:t>
              </a:r>
              <a:r>
                <a:rPr lang="en-US" sz="2400" dirty="0"/>
                <a:t> et la </a:t>
              </a:r>
              <a:r>
                <a:rPr lang="en-US" sz="2400" dirty="0" err="1"/>
                <a:t>séroconversion</a:t>
              </a:r>
              <a:endParaRPr lang="en-US" sz="2400" dirty="0"/>
            </a:p>
          </p:txBody>
        </p:sp>
      </p:grpSp>
      <p:grpSp>
        <p:nvGrpSpPr>
          <p:cNvPr id="236556" name="Group 12"/>
          <p:cNvGrpSpPr>
            <a:grpSpLocks/>
          </p:cNvGrpSpPr>
          <p:nvPr/>
        </p:nvGrpSpPr>
        <p:grpSpPr bwMode="auto">
          <a:xfrm>
            <a:off x="1438457" y="3959230"/>
            <a:ext cx="5908683" cy="461963"/>
            <a:chOff x="437" y="2494"/>
            <a:chExt cx="3722" cy="291"/>
          </a:xfrm>
        </p:grpSpPr>
        <p:sp>
          <p:nvSpPr>
            <p:cNvPr id="236557" name="Line 13"/>
            <p:cNvSpPr>
              <a:spLocks noChangeShapeType="1"/>
            </p:cNvSpPr>
            <p:nvPr/>
          </p:nvSpPr>
          <p:spPr bwMode="auto">
            <a:xfrm>
              <a:off x="437" y="266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8" name="Text Box 14"/>
            <p:cNvSpPr txBox="1">
              <a:spLocks noChangeArrowheads="1"/>
            </p:cNvSpPr>
            <p:nvPr/>
          </p:nvSpPr>
          <p:spPr bwMode="auto">
            <a:xfrm>
              <a:off x="1400" y="2494"/>
              <a:ext cx="2759" cy="291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/>
                <a:t>Infection au VIH </a:t>
              </a:r>
              <a:r>
                <a:rPr lang="en-US" sz="2400" dirty="0" err="1"/>
                <a:t>asymptomatique</a:t>
              </a:r>
              <a:endParaRPr lang="en-US" sz="2400" dirty="0"/>
            </a:p>
          </p:txBody>
        </p:sp>
      </p:grpSp>
      <p:grpSp>
        <p:nvGrpSpPr>
          <p:cNvPr id="236559" name="Group 15"/>
          <p:cNvGrpSpPr>
            <a:grpSpLocks/>
          </p:cNvGrpSpPr>
          <p:nvPr/>
        </p:nvGrpSpPr>
        <p:grpSpPr bwMode="auto">
          <a:xfrm>
            <a:off x="1485901" y="4933156"/>
            <a:ext cx="2971802" cy="649288"/>
            <a:chOff x="487" y="2854"/>
            <a:chExt cx="1872" cy="409"/>
          </a:xfrm>
        </p:grpSpPr>
        <p:sp>
          <p:nvSpPr>
            <p:cNvPr id="236560" name="Line 16"/>
            <p:cNvSpPr>
              <a:spLocks noChangeShapeType="1"/>
            </p:cNvSpPr>
            <p:nvPr/>
          </p:nvSpPr>
          <p:spPr bwMode="auto">
            <a:xfrm>
              <a:off x="528" y="31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1" name="Text Box 17"/>
            <p:cNvSpPr txBox="1">
              <a:spLocks noChangeArrowheads="1"/>
            </p:cNvSpPr>
            <p:nvPr/>
          </p:nvSpPr>
          <p:spPr bwMode="auto">
            <a:xfrm>
              <a:off x="487" y="2854"/>
              <a:ext cx="6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ym typeface="Symbol" charset="0"/>
                </a:rPr>
                <a:t>8-10 </a:t>
              </a:r>
              <a:r>
                <a:rPr lang="en-US" dirty="0" err="1">
                  <a:sym typeface="Symbol" charset="0"/>
                </a:rPr>
                <a:t>ans</a:t>
              </a:r>
              <a:endParaRPr lang="en-US" dirty="0"/>
            </a:p>
          </p:txBody>
        </p:sp>
        <p:sp>
          <p:nvSpPr>
            <p:cNvPr id="236562" name="Text Box 18"/>
            <p:cNvSpPr txBox="1">
              <a:spLocks noChangeArrowheads="1"/>
            </p:cNvSpPr>
            <p:nvPr/>
          </p:nvSpPr>
          <p:spPr bwMode="auto">
            <a:xfrm>
              <a:off x="1750" y="2895"/>
              <a:ext cx="609" cy="368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/>
                <a:t>SIDA</a:t>
              </a:r>
            </a:p>
          </p:txBody>
        </p:sp>
      </p:grpSp>
      <p:grpSp>
        <p:nvGrpSpPr>
          <p:cNvPr id="236563" name="Group 19"/>
          <p:cNvGrpSpPr>
            <a:grpSpLocks/>
          </p:cNvGrpSpPr>
          <p:nvPr/>
        </p:nvGrpSpPr>
        <p:grpSpPr bwMode="auto">
          <a:xfrm>
            <a:off x="5179424" y="4888224"/>
            <a:ext cx="2490844" cy="600636"/>
            <a:chOff x="3334" y="2854"/>
            <a:chExt cx="1241" cy="391"/>
          </a:xfrm>
        </p:grpSpPr>
        <p:sp>
          <p:nvSpPr>
            <p:cNvPr id="236564" name="Line 20"/>
            <p:cNvSpPr>
              <a:spLocks noChangeShapeType="1"/>
            </p:cNvSpPr>
            <p:nvPr/>
          </p:nvSpPr>
          <p:spPr bwMode="auto">
            <a:xfrm>
              <a:off x="3334" y="312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65" name="Text Box 21"/>
            <p:cNvSpPr txBox="1">
              <a:spLocks noChangeArrowheads="1"/>
            </p:cNvSpPr>
            <p:nvPr/>
          </p:nvSpPr>
          <p:spPr bwMode="auto">
            <a:xfrm>
              <a:off x="3408" y="2854"/>
              <a:ext cx="4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ym typeface="Symbol" charset="0"/>
                </a:rPr>
                <a:t>1.5 </a:t>
              </a:r>
              <a:r>
                <a:rPr lang="en-US" dirty="0" err="1">
                  <a:sym typeface="Symbol" charset="0"/>
                </a:rPr>
                <a:t>ans</a:t>
              </a:r>
              <a:endParaRPr lang="en-US" dirty="0"/>
            </a:p>
          </p:txBody>
        </p:sp>
        <p:sp>
          <p:nvSpPr>
            <p:cNvPr id="236566" name="Text Box 22"/>
            <p:cNvSpPr txBox="1">
              <a:spLocks noChangeArrowheads="1"/>
            </p:cNvSpPr>
            <p:nvPr/>
          </p:nvSpPr>
          <p:spPr bwMode="auto">
            <a:xfrm>
              <a:off x="4111" y="2944"/>
              <a:ext cx="464" cy="301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err="1"/>
                <a:t>Décès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205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4"/>
          <p:cNvGrpSpPr>
            <a:grpSpLocks/>
          </p:cNvGrpSpPr>
          <p:nvPr/>
        </p:nvGrpSpPr>
        <p:grpSpPr bwMode="auto">
          <a:xfrm>
            <a:off x="490538" y="1784350"/>
            <a:ext cx="7874000" cy="4348163"/>
            <a:chOff x="755650" y="1550988"/>
            <a:chExt cx="7874000" cy="530701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755650" y="2205038"/>
              <a:ext cx="7874000" cy="3586162"/>
              <a:chOff x="752" y="1485"/>
              <a:chExt cx="4960" cy="2259"/>
            </a:xfrm>
          </p:grpSpPr>
          <p:sp>
            <p:nvSpPr>
              <p:cNvPr id="41" name="Line 4"/>
              <p:cNvSpPr>
                <a:spLocks noChangeShapeType="1"/>
              </p:cNvSpPr>
              <p:nvPr/>
            </p:nvSpPr>
            <p:spPr bwMode="auto">
              <a:xfrm>
                <a:off x="1152" y="1538"/>
                <a:ext cx="0" cy="2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1152" y="3647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>
                <a:off x="2928" y="3647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44" name="Group 7"/>
              <p:cNvGrpSpPr>
                <a:grpSpLocks/>
              </p:cNvGrpSpPr>
              <p:nvPr/>
            </p:nvGrpSpPr>
            <p:grpSpPr bwMode="auto">
              <a:xfrm>
                <a:off x="2784" y="3552"/>
                <a:ext cx="192" cy="192"/>
                <a:chOff x="2592" y="3504"/>
                <a:chExt cx="192" cy="192"/>
              </a:xfrm>
            </p:grpSpPr>
            <p:sp>
              <p:nvSpPr>
                <p:cNvPr id="6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92" y="350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688" y="350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259" y="2361"/>
                <a:ext cx="138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solidFill>
                      <a:srgbClr val="000090"/>
                    </a:solidFill>
                    <a:latin typeface="+mn-lt"/>
                    <a:cs typeface="+mn-cs"/>
                  </a:rPr>
                  <a:t>Comptage</a:t>
                </a:r>
                <a:r>
                  <a:rPr lang="en-US" sz="14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 CD4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Lymphocytes CD4</a:t>
                </a:r>
                <a:r>
                  <a:rPr lang="en-US" sz="1200" b="1" baseline="30000" dirty="0">
                    <a:solidFill>
                      <a:srgbClr val="000090"/>
                    </a:solidFill>
                    <a:latin typeface="+mn-lt"/>
                    <a:cs typeface="+mn-cs"/>
                  </a:rPr>
                  <a:t>+</a:t>
                </a:r>
                <a:r>
                  <a:rPr lang="en-US" sz="12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  (cellules/</a:t>
                </a:r>
                <a:r>
                  <a:rPr lang="en-US" sz="1200" b="1" dirty="0" err="1">
                    <a:solidFill>
                      <a:srgbClr val="000090"/>
                    </a:solidFill>
                    <a:latin typeface="+mn-lt"/>
                    <a:cs typeface="+mn-cs"/>
                  </a:rPr>
                  <a:t>ul</a:t>
                </a:r>
                <a:r>
                  <a:rPr lang="en-US" sz="12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)</a:t>
                </a:r>
              </a:p>
            </p:txBody>
          </p:sp>
          <p:sp>
            <p:nvSpPr>
              <p:cNvPr id="46" name="Line 11"/>
              <p:cNvSpPr>
                <a:spLocks noChangeShapeType="1"/>
              </p:cNvSpPr>
              <p:nvPr/>
            </p:nvSpPr>
            <p:spPr bwMode="auto">
              <a:xfrm flipH="1">
                <a:off x="1104" y="33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 flipH="1">
                <a:off x="1104" y="158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8" name="Text Box 13"/>
              <p:cNvSpPr txBox="1">
                <a:spLocks noChangeArrowheads="1"/>
              </p:cNvSpPr>
              <p:nvPr/>
            </p:nvSpPr>
            <p:spPr bwMode="auto">
              <a:xfrm>
                <a:off x="816" y="3281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atin typeface="+mn-lt"/>
                    <a:cs typeface="+mn-cs"/>
                  </a:rPr>
                  <a:t>200</a:t>
                </a:r>
              </a:p>
            </p:txBody>
          </p:sp>
          <p:sp>
            <p:nvSpPr>
              <p:cNvPr id="49" name="Text Box 14"/>
              <p:cNvSpPr txBox="1">
                <a:spLocks noChangeArrowheads="1"/>
              </p:cNvSpPr>
              <p:nvPr/>
            </p:nvSpPr>
            <p:spPr bwMode="auto">
              <a:xfrm>
                <a:off x="752" y="1488"/>
                <a:ext cx="36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atin typeface="+mn-lt"/>
                    <a:cs typeface="+mn-cs"/>
                  </a:rPr>
                  <a:t>1200</a:t>
                </a:r>
              </a:p>
            </p:txBody>
          </p:sp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5328" y="1538"/>
                <a:ext cx="0" cy="21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flipH="1">
                <a:off x="5328" y="345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2" name="Line 17"/>
              <p:cNvSpPr>
                <a:spLocks noChangeShapeType="1"/>
              </p:cNvSpPr>
              <p:nvPr/>
            </p:nvSpPr>
            <p:spPr bwMode="auto">
              <a:xfrm flipH="1">
                <a:off x="5328" y="3023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3" name="Line 18"/>
              <p:cNvSpPr>
                <a:spLocks noChangeShapeType="1"/>
              </p:cNvSpPr>
              <p:nvPr/>
            </p:nvSpPr>
            <p:spPr bwMode="auto">
              <a:xfrm flipH="1">
                <a:off x="5328" y="2593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4" name="Line 19"/>
              <p:cNvSpPr>
                <a:spLocks noChangeShapeType="1"/>
              </p:cNvSpPr>
              <p:nvPr/>
            </p:nvSpPr>
            <p:spPr bwMode="auto">
              <a:xfrm flipH="1">
                <a:off x="5328" y="21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 flipH="1">
                <a:off x="5328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4884" y="2438"/>
                <a:ext cx="146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+mn-lt"/>
                    <a:cs typeface="+mn-cs"/>
                  </a:rPr>
                  <a:t>HIV-1 ARN copies/ml plasma</a:t>
                </a:r>
                <a:endParaRPr lang="en-US" sz="1200" b="1" dirty="0">
                  <a:solidFill>
                    <a:srgbClr val="FF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5344" y="3376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3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58" name="Text Box 23"/>
              <p:cNvSpPr txBox="1">
                <a:spLocks noChangeArrowheads="1"/>
              </p:cNvSpPr>
              <p:nvPr/>
            </p:nvSpPr>
            <p:spPr bwMode="auto">
              <a:xfrm>
                <a:off x="5333" y="2928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4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59" name="Text Box 24"/>
              <p:cNvSpPr txBox="1">
                <a:spLocks noChangeArrowheads="1"/>
              </p:cNvSpPr>
              <p:nvPr/>
            </p:nvSpPr>
            <p:spPr bwMode="auto">
              <a:xfrm>
                <a:off x="5333" y="2496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5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60" name="Text Box 25"/>
              <p:cNvSpPr txBox="1">
                <a:spLocks noChangeArrowheads="1"/>
              </p:cNvSpPr>
              <p:nvPr/>
            </p:nvSpPr>
            <p:spPr bwMode="auto">
              <a:xfrm>
                <a:off x="5333" y="2064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6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61" name="Text Box 26"/>
              <p:cNvSpPr txBox="1">
                <a:spLocks noChangeArrowheads="1"/>
              </p:cNvSpPr>
              <p:nvPr/>
            </p:nvSpPr>
            <p:spPr bwMode="auto">
              <a:xfrm>
                <a:off x="5333" y="1682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7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4572000" y="2492375"/>
              <a:ext cx="3810000" cy="3298825"/>
              <a:chOff x="2880" y="1570"/>
              <a:chExt cx="2400" cy="2078"/>
            </a:xfrm>
          </p:grpSpPr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2880" y="2112"/>
                <a:ext cx="2400" cy="1533"/>
              </a:xfrm>
              <a:custGeom>
                <a:avLst/>
                <a:gdLst>
                  <a:gd name="T0" fmla="*/ 0 w 2496"/>
                  <a:gd name="T1" fmla="*/ 0 h 1584"/>
                  <a:gd name="T2" fmla="*/ 144 w 2496"/>
                  <a:gd name="T3" fmla="*/ 96 h 1584"/>
                  <a:gd name="T4" fmla="*/ 432 w 2496"/>
                  <a:gd name="T5" fmla="*/ 288 h 1584"/>
                  <a:gd name="T6" fmla="*/ 624 w 2496"/>
                  <a:gd name="T7" fmla="*/ 528 h 1584"/>
                  <a:gd name="T8" fmla="*/ 768 w 2496"/>
                  <a:gd name="T9" fmla="*/ 672 h 1584"/>
                  <a:gd name="T10" fmla="*/ 912 w 2496"/>
                  <a:gd name="T11" fmla="*/ 864 h 1584"/>
                  <a:gd name="T12" fmla="*/ 1200 w 2496"/>
                  <a:gd name="T13" fmla="*/ 1008 h 1584"/>
                  <a:gd name="T14" fmla="*/ 1344 w 2496"/>
                  <a:gd name="T15" fmla="*/ 1152 h 1584"/>
                  <a:gd name="T16" fmla="*/ 1632 w 2496"/>
                  <a:gd name="T17" fmla="*/ 1296 h 1584"/>
                  <a:gd name="T18" fmla="*/ 1824 w 2496"/>
                  <a:gd name="T19" fmla="*/ 1440 h 1584"/>
                  <a:gd name="T20" fmla="*/ 2064 w 2496"/>
                  <a:gd name="T21" fmla="*/ 1536 h 1584"/>
                  <a:gd name="T22" fmla="*/ 2256 w 2496"/>
                  <a:gd name="T23" fmla="*/ 1536 h 1584"/>
                  <a:gd name="T24" fmla="*/ 2496 w 2496"/>
                  <a:gd name="T25" fmla="*/ 1584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96" h="1584">
                    <a:moveTo>
                      <a:pt x="0" y="0"/>
                    </a:moveTo>
                    <a:cubicBezTo>
                      <a:pt x="36" y="24"/>
                      <a:pt x="72" y="48"/>
                      <a:pt x="144" y="96"/>
                    </a:cubicBezTo>
                    <a:cubicBezTo>
                      <a:pt x="216" y="144"/>
                      <a:pt x="352" y="216"/>
                      <a:pt x="432" y="288"/>
                    </a:cubicBezTo>
                    <a:cubicBezTo>
                      <a:pt x="512" y="360"/>
                      <a:pt x="568" y="464"/>
                      <a:pt x="624" y="528"/>
                    </a:cubicBezTo>
                    <a:cubicBezTo>
                      <a:pt x="680" y="592"/>
                      <a:pt x="720" y="616"/>
                      <a:pt x="768" y="672"/>
                    </a:cubicBezTo>
                    <a:cubicBezTo>
                      <a:pt x="816" y="728"/>
                      <a:pt x="840" y="808"/>
                      <a:pt x="912" y="864"/>
                    </a:cubicBezTo>
                    <a:cubicBezTo>
                      <a:pt x="984" y="920"/>
                      <a:pt x="1128" y="960"/>
                      <a:pt x="1200" y="1008"/>
                    </a:cubicBezTo>
                    <a:cubicBezTo>
                      <a:pt x="1272" y="1056"/>
                      <a:pt x="1272" y="1104"/>
                      <a:pt x="1344" y="1152"/>
                    </a:cubicBezTo>
                    <a:cubicBezTo>
                      <a:pt x="1416" y="1200"/>
                      <a:pt x="1552" y="1248"/>
                      <a:pt x="1632" y="1296"/>
                    </a:cubicBezTo>
                    <a:cubicBezTo>
                      <a:pt x="1712" y="1344"/>
                      <a:pt x="1752" y="1400"/>
                      <a:pt x="1824" y="1440"/>
                    </a:cubicBezTo>
                    <a:cubicBezTo>
                      <a:pt x="1896" y="1480"/>
                      <a:pt x="1992" y="1520"/>
                      <a:pt x="2064" y="1536"/>
                    </a:cubicBezTo>
                    <a:cubicBezTo>
                      <a:pt x="2136" y="1552"/>
                      <a:pt x="2184" y="1528"/>
                      <a:pt x="2256" y="1536"/>
                    </a:cubicBezTo>
                    <a:cubicBezTo>
                      <a:pt x="2328" y="1544"/>
                      <a:pt x="2412" y="1564"/>
                      <a:pt x="2496" y="1584"/>
                    </a:cubicBezTo>
                  </a:path>
                </a:pathLst>
              </a:custGeom>
              <a:noFill/>
              <a:ln w="31750" cap="flat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2967" y="1570"/>
                <a:ext cx="2209" cy="1804"/>
              </a:xfrm>
              <a:custGeom>
                <a:avLst/>
                <a:gdLst>
                  <a:gd name="T0" fmla="*/ 0 w 2209"/>
                  <a:gd name="T1" fmla="*/ 1807 h 1807"/>
                  <a:gd name="T2" fmla="*/ 505 w 2209"/>
                  <a:gd name="T3" fmla="*/ 1720 h 1807"/>
                  <a:gd name="T4" fmla="*/ 986 w 2209"/>
                  <a:gd name="T5" fmla="*/ 1602 h 1807"/>
                  <a:gd name="T6" fmla="*/ 1586 w 2209"/>
                  <a:gd name="T7" fmla="*/ 1357 h 1807"/>
                  <a:gd name="T8" fmla="*/ 1893 w 2209"/>
                  <a:gd name="T9" fmla="*/ 923 h 1807"/>
                  <a:gd name="T10" fmla="*/ 2059 w 2209"/>
                  <a:gd name="T11" fmla="*/ 466 h 1807"/>
                  <a:gd name="T12" fmla="*/ 2146 w 2209"/>
                  <a:gd name="T13" fmla="*/ 205 h 1807"/>
                  <a:gd name="T14" fmla="*/ 2209 w 2209"/>
                  <a:gd name="T15" fmla="*/ 0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9" h="1807">
                    <a:moveTo>
                      <a:pt x="0" y="1807"/>
                    </a:moveTo>
                    <a:cubicBezTo>
                      <a:pt x="84" y="1794"/>
                      <a:pt x="341" y="1754"/>
                      <a:pt x="505" y="1720"/>
                    </a:cubicBezTo>
                    <a:cubicBezTo>
                      <a:pt x="669" y="1686"/>
                      <a:pt x="806" y="1662"/>
                      <a:pt x="986" y="1602"/>
                    </a:cubicBezTo>
                    <a:cubicBezTo>
                      <a:pt x="1166" y="1542"/>
                      <a:pt x="1435" y="1470"/>
                      <a:pt x="1586" y="1357"/>
                    </a:cubicBezTo>
                    <a:cubicBezTo>
                      <a:pt x="1737" y="1244"/>
                      <a:pt x="1814" y="1071"/>
                      <a:pt x="1893" y="923"/>
                    </a:cubicBezTo>
                    <a:cubicBezTo>
                      <a:pt x="1972" y="775"/>
                      <a:pt x="2017" y="586"/>
                      <a:pt x="2059" y="466"/>
                    </a:cubicBezTo>
                    <a:cubicBezTo>
                      <a:pt x="2101" y="346"/>
                      <a:pt x="2121" y="283"/>
                      <a:pt x="2146" y="205"/>
                    </a:cubicBezTo>
                    <a:cubicBezTo>
                      <a:pt x="2171" y="127"/>
                      <a:pt x="2196" y="43"/>
                      <a:pt x="2209" y="0"/>
                    </a:cubicBezTo>
                  </a:path>
                </a:pathLst>
              </a:cu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1512887" y="6036469"/>
              <a:ext cx="847725" cy="523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Infection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latin typeface="+mn-lt"/>
                  <a:cs typeface="+mn-cs"/>
                </a:rPr>
                <a:t>Primaire</a:t>
              </a:r>
              <a:endParaRPr lang="en-US" sz="1400" b="1" dirty="0">
                <a:latin typeface="+mn-lt"/>
                <a:cs typeface="+mn-cs"/>
              </a:endParaRP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2286000" y="5790397"/>
              <a:ext cx="962025" cy="30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SEMAINES</a:t>
              </a:r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1905000" y="5790397"/>
              <a:ext cx="0" cy="15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3886200" y="5790397"/>
              <a:ext cx="0" cy="15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1774825" y="5877588"/>
              <a:ext cx="282575" cy="306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0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3695700" y="5867900"/>
              <a:ext cx="381000" cy="30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12</a:t>
              </a:r>
            </a:p>
          </p:txBody>
        </p:sp>
        <p:sp>
          <p:nvSpPr>
            <p:cNvPr id="12" name="Text Box 36"/>
            <p:cNvSpPr txBox="1">
              <a:spLocks noChangeArrowheads="1"/>
            </p:cNvSpPr>
            <p:nvPr/>
          </p:nvSpPr>
          <p:spPr bwMode="auto">
            <a:xfrm>
              <a:off x="6019800" y="5790397"/>
              <a:ext cx="803275" cy="30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ANNEES</a:t>
              </a:r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>
              <a:off x="4800600" y="5790397"/>
              <a:ext cx="0" cy="15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7924800" y="5790397"/>
              <a:ext cx="0" cy="15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4673600" y="5867900"/>
              <a:ext cx="282575" cy="30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16" name="Text Box 40"/>
            <p:cNvSpPr txBox="1">
              <a:spLocks noChangeArrowheads="1"/>
            </p:cNvSpPr>
            <p:nvPr/>
          </p:nvSpPr>
          <p:spPr bwMode="auto">
            <a:xfrm>
              <a:off x="7747000" y="5867900"/>
              <a:ext cx="381000" cy="30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10</a:t>
              </a:r>
            </a:p>
          </p:txBody>
        </p:sp>
        <p:grpSp>
          <p:nvGrpSpPr>
            <p:cNvPr id="17" name="Group 41"/>
            <p:cNvGrpSpPr>
              <a:grpSpLocks/>
            </p:cNvGrpSpPr>
            <p:nvPr/>
          </p:nvGrpSpPr>
          <p:grpSpPr bwMode="auto">
            <a:xfrm>
              <a:off x="1684338" y="1550988"/>
              <a:ext cx="3060701" cy="4316412"/>
              <a:chOff x="1057" y="929"/>
              <a:chExt cx="1928" cy="2719"/>
            </a:xfrm>
          </p:grpSpPr>
          <p:grpSp>
            <p:nvGrpSpPr>
              <p:cNvPr id="26" name="Group 42"/>
              <p:cNvGrpSpPr>
                <a:grpSpLocks/>
              </p:cNvGrpSpPr>
              <p:nvPr/>
            </p:nvGrpSpPr>
            <p:grpSpPr bwMode="auto">
              <a:xfrm>
                <a:off x="1200" y="1632"/>
                <a:ext cx="1785" cy="2016"/>
                <a:chOff x="1200" y="1632"/>
                <a:chExt cx="1785" cy="2016"/>
              </a:xfrm>
            </p:grpSpPr>
            <p:grpSp>
              <p:nvGrpSpPr>
                <p:cNvPr id="30" name="Group 43"/>
                <p:cNvGrpSpPr>
                  <a:grpSpLocks/>
                </p:cNvGrpSpPr>
                <p:nvPr/>
              </p:nvGrpSpPr>
              <p:grpSpPr bwMode="auto">
                <a:xfrm>
                  <a:off x="2729" y="1992"/>
                  <a:ext cx="192" cy="144"/>
                  <a:chOff x="2592" y="3504"/>
                  <a:chExt cx="192" cy="192"/>
                </a:xfrm>
              </p:grpSpPr>
              <p:sp>
                <p:nvSpPr>
                  <p:cNvPr id="37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3504"/>
                    <a:ext cx="96" cy="19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8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8" y="3504"/>
                    <a:ext cx="96" cy="192"/>
                  </a:xfrm>
                  <a:prstGeom prst="line">
                    <a:avLst/>
                  </a:prstGeom>
                  <a:noFill/>
                  <a:ln w="158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1" name="Group 46"/>
                <p:cNvGrpSpPr>
                  <a:grpSpLocks/>
                </p:cNvGrpSpPr>
                <p:nvPr/>
              </p:nvGrpSpPr>
              <p:grpSpPr bwMode="auto">
                <a:xfrm>
                  <a:off x="1200" y="1632"/>
                  <a:ext cx="1625" cy="2016"/>
                  <a:chOff x="1200" y="1632"/>
                  <a:chExt cx="1625" cy="2016"/>
                </a:xfrm>
              </p:grpSpPr>
              <p:sp>
                <p:nvSpPr>
                  <p:cNvPr id="35" name="Freeform 47"/>
                  <p:cNvSpPr>
                    <a:spLocks/>
                  </p:cNvSpPr>
                  <p:nvPr/>
                </p:nvSpPr>
                <p:spPr bwMode="auto">
                  <a:xfrm>
                    <a:off x="1200" y="1632"/>
                    <a:ext cx="1584" cy="1240"/>
                  </a:xfrm>
                  <a:custGeom>
                    <a:avLst/>
                    <a:gdLst>
                      <a:gd name="T0" fmla="*/ 0 w 1584"/>
                      <a:gd name="T1" fmla="*/ 0 h 1240"/>
                      <a:gd name="T2" fmla="*/ 144 w 1584"/>
                      <a:gd name="T3" fmla="*/ 192 h 1240"/>
                      <a:gd name="T4" fmla="*/ 240 w 1584"/>
                      <a:gd name="T5" fmla="*/ 432 h 1240"/>
                      <a:gd name="T6" fmla="*/ 336 w 1584"/>
                      <a:gd name="T7" fmla="*/ 720 h 1240"/>
                      <a:gd name="T8" fmla="*/ 432 w 1584"/>
                      <a:gd name="T9" fmla="*/ 1008 h 1240"/>
                      <a:gd name="T10" fmla="*/ 528 w 1584"/>
                      <a:gd name="T11" fmla="*/ 1200 h 1240"/>
                      <a:gd name="T12" fmla="*/ 624 w 1584"/>
                      <a:gd name="T13" fmla="*/ 1200 h 1240"/>
                      <a:gd name="T14" fmla="*/ 720 w 1584"/>
                      <a:gd name="T15" fmla="*/ 960 h 1240"/>
                      <a:gd name="T16" fmla="*/ 792 w 1584"/>
                      <a:gd name="T17" fmla="*/ 680 h 1240"/>
                      <a:gd name="T18" fmla="*/ 872 w 1584"/>
                      <a:gd name="T19" fmla="*/ 376 h 1240"/>
                      <a:gd name="T20" fmla="*/ 1024 w 1584"/>
                      <a:gd name="T21" fmla="*/ 224 h 1240"/>
                      <a:gd name="T22" fmla="*/ 1256 w 1584"/>
                      <a:gd name="T23" fmla="*/ 240 h 1240"/>
                      <a:gd name="T24" fmla="*/ 1432 w 1584"/>
                      <a:gd name="T25" fmla="*/ 320 h 1240"/>
                      <a:gd name="T26" fmla="*/ 1584 w 1584"/>
                      <a:gd name="T27" fmla="*/ 392 h 1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584" h="1240">
                        <a:moveTo>
                          <a:pt x="0" y="0"/>
                        </a:moveTo>
                        <a:cubicBezTo>
                          <a:pt x="52" y="60"/>
                          <a:pt x="104" y="120"/>
                          <a:pt x="144" y="192"/>
                        </a:cubicBezTo>
                        <a:cubicBezTo>
                          <a:pt x="184" y="264"/>
                          <a:pt x="208" y="344"/>
                          <a:pt x="240" y="432"/>
                        </a:cubicBezTo>
                        <a:cubicBezTo>
                          <a:pt x="272" y="520"/>
                          <a:pt x="304" y="624"/>
                          <a:pt x="336" y="720"/>
                        </a:cubicBezTo>
                        <a:cubicBezTo>
                          <a:pt x="368" y="816"/>
                          <a:pt x="400" y="928"/>
                          <a:pt x="432" y="1008"/>
                        </a:cubicBezTo>
                        <a:cubicBezTo>
                          <a:pt x="464" y="1088"/>
                          <a:pt x="496" y="1168"/>
                          <a:pt x="528" y="1200"/>
                        </a:cubicBezTo>
                        <a:cubicBezTo>
                          <a:pt x="560" y="1232"/>
                          <a:pt x="592" y="1240"/>
                          <a:pt x="624" y="1200"/>
                        </a:cubicBezTo>
                        <a:cubicBezTo>
                          <a:pt x="656" y="1160"/>
                          <a:pt x="692" y="1047"/>
                          <a:pt x="720" y="960"/>
                        </a:cubicBezTo>
                        <a:cubicBezTo>
                          <a:pt x="748" y="873"/>
                          <a:pt x="767" y="777"/>
                          <a:pt x="792" y="680"/>
                        </a:cubicBezTo>
                        <a:cubicBezTo>
                          <a:pt x="817" y="583"/>
                          <a:pt x="833" y="452"/>
                          <a:pt x="872" y="376"/>
                        </a:cubicBezTo>
                        <a:cubicBezTo>
                          <a:pt x="911" y="300"/>
                          <a:pt x="960" y="247"/>
                          <a:pt x="1024" y="224"/>
                        </a:cubicBezTo>
                        <a:cubicBezTo>
                          <a:pt x="1088" y="201"/>
                          <a:pt x="1188" y="224"/>
                          <a:pt x="1256" y="240"/>
                        </a:cubicBezTo>
                        <a:cubicBezTo>
                          <a:pt x="1324" y="256"/>
                          <a:pt x="1377" y="295"/>
                          <a:pt x="1432" y="320"/>
                        </a:cubicBezTo>
                        <a:cubicBezTo>
                          <a:pt x="1487" y="345"/>
                          <a:pt x="1552" y="377"/>
                          <a:pt x="1584" y="392"/>
                        </a:cubicBezTo>
                      </a:path>
                    </a:pathLst>
                  </a:custGeom>
                  <a:noFill/>
                  <a:ln w="31750" cap="flat">
                    <a:solidFill>
                      <a:srgbClr val="000066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6" name="Freeform 48"/>
                  <p:cNvSpPr>
                    <a:spLocks/>
                  </p:cNvSpPr>
                  <p:nvPr/>
                </p:nvSpPr>
                <p:spPr bwMode="auto">
                  <a:xfrm>
                    <a:off x="1200" y="1647"/>
                    <a:ext cx="1625" cy="2004"/>
                  </a:xfrm>
                  <a:custGeom>
                    <a:avLst/>
                    <a:gdLst>
                      <a:gd name="T0" fmla="*/ 0 w 1625"/>
                      <a:gd name="T1" fmla="*/ 2001 h 2001"/>
                      <a:gd name="T2" fmla="*/ 204 w 1625"/>
                      <a:gd name="T3" fmla="*/ 838 h 2001"/>
                      <a:gd name="T4" fmla="*/ 425 w 1625"/>
                      <a:gd name="T5" fmla="*/ 120 h 2001"/>
                      <a:gd name="T6" fmla="*/ 591 w 1625"/>
                      <a:gd name="T7" fmla="*/ 120 h 2001"/>
                      <a:gd name="T8" fmla="*/ 788 w 1625"/>
                      <a:gd name="T9" fmla="*/ 657 h 2001"/>
                      <a:gd name="T10" fmla="*/ 986 w 1625"/>
                      <a:gd name="T11" fmla="*/ 1549 h 2001"/>
                      <a:gd name="T12" fmla="*/ 1175 w 1625"/>
                      <a:gd name="T13" fmla="*/ 1825 h 2001"/>
                      <a:gd name="T14" fmla="*/ 1435 w 1625"/>
                      <a:gd name="T15" fmla="*/ 1817 h 2001"/>
                      <a:gd name="T16" fmla="*/ 1625 w 1625"/>
                      <a:gd name="T17" fmla="*/ 1770 h 20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25" h="2001">
                        <a:moveTo>
                          <a:pt x="0" y="2001"/>
                        </a:moveTo>
                        <a:cubicBezTo>
                          <a:pt x="34" y="1807"/>
                          <a:pt x="133" y="1151"/>
                          <a:pt x="204" y="838"/>
                        </a:cubicBezTo>
                        <a:cubicBezTo>
                          <a:pt x="275" y="525"/>
                          <a:pt x="361" y="240"/>
                          <a:pt x="425" y="120"/>
                        </a:cubicBezTo>
                        <a:cubicBezTo>
                          <a:pt x="489" y="0"/>
                          <a:pt x="530" y="31"/>
                          <a:pt x="591" y="120"/>
                        </a:cubicBezTo>
                        <a:cubicBezTo>
                          <a:pt x="652" y="209"/>
                          <a:pt x="722" y="419"/>
                          <a:pt x="788" y="657"/>
                        </a:cubicBezTo>
                        <a:cubicBezTo>
                          <a:pt x="854" y="895"/>
                          <a:pt x="922" y="1354"/>
                          <a:pt x="986" y="1549"/>
                        </a:cubicBezTo>
                        <a:cubicBezTo>
                          <a:pt x="1050" y="1744"/>
                          <a:pt x="1100" y="1780"/>
                          <a:pt x="1175" y="1825"/>
                        </a:cubicBezTo>
                        <a:cubicBezTo>
                          <a:pt x="1250" y="1870"/>
                          <a:pt x="1360" y="1826"/>
                          <a:pt x="1435" y="1817"/>
                        </a:cubicBezTo>
                        <a:cubicBezTo>
                          <a:pt x="1510" y="1808"/>
                          <a:pt x="1586" y="1780"/>
                          <a:pt x="1625" y="1770"/>
                        </a:cubicBezTo>
                      </a:path>
                    </a:pathLst>
                  </a:custGeom>
                  <a:noFill/>
                  <a:ln w="28575">
                    <a:solidFill>
                      <a:srgbClr val="CC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32" name="Group 49"/>
                <p:cNvGrpSpPr>
                  <a:grpSpLocks/>
                </p:cNvGrpSpPr>
                <p:nvPr/>
              </p:nvGrpSpPr>
              <p:grpSpPr bwMode="auto">
                <a:xfrm>
                  <a:off x="2793" y="3309"/>
                  <a:ext cx="192" cy="192"/>
                  <a:chOff x="2592" y="3504"/>
                  <a:chExt cx="192" cy="192"/>
                </a:xfrm>
              </p:grpSpPr>
              <p:sp>
                <p:nvSpPr>
                  <p:cNvPr id="33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2" y="3504"/>
                    <a:ext cx="96" cy="195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4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8" y="3504"/>
                    <a:ext cx="96" cy="195"/>
                  </a:xfrm>
                  <a:prstGeom prst="line">
                    <a:avLst/>
                  </a:prstGeom>
                  <a:noFill/>
                  <a:ln w="9525">
                    <a:solidFill>
                      <a:srgbClr val="CC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7" name="Group 53"/>
              <p:cNvGrpSpPr>
                <a:grpSpLocks/>
              </p:cNvGrpSpPr>
              <p:nvPr/>
            </p:nvGrpSpPr>
            <p:grpSpPr bwMode="auto">
              <a:xfrm>
                <a:off x="1057" y="929"/>
                <a:ext cx="1356" cy="703"/>
                <a:chOff x="1057" y="929"/>
                <a:chExt cx="1356" cy="703"/>
              </a:xfrm>
            </p:grpSpPr>
            <p:sp>
              <p:nvSpPr>
                <p:cNvPr id="28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1512" y="1416"/>
                  <a:ext cx="384" cy="48"/>
                </a:xfrm>
                <a:prstGeom prst="chevron">
                  <a:avLst>
                    <a:gd name="adj" fmla="val 200000"/>
                  </a:avLst>
                </a:prstGeom>
                <a:solidFill>
                  <a:srgbClr val="000099"/>
                </a:solidFill>
                <a:ln w="9525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057" y="929"/>
                  <a:ext cx="1356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 err="1">
                      <a:latin typeface="+mn-lt"/>
                      <a:cs typeface="+mn-cs"/>
                    </a:rPr>
                    <a:t>Seroconversion</a:t>
                  </a:r>
                  <a:endParaRPr lang="en-US" sz="1400" b="1" dirty="0">
                    <a:latin typeface="+mn-lt"/>
                    <a:cs typeface="+mn-cs"/>
                  </a:endParaRPr>
                </a:p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latin typeface="+mn-lt"/>
                      <a:cs typeface="+mn-cs"/>
                    </a:rPr>
                    <a:t>(production des </a:t>
                  </a:r>
                  <a:r>
                    <a:rPr lang="en-US" sz="1400" b="1" dirty="0" err="1">
                      <a:latin typeface="+mn-lt"/>
                      <a:cs typeface="+mn-cs"/>
                    </a:rPr>
                    <a:t>anticorps</a:t>
                  </a:r>
                  <a:r>
                    <a:rPr lang="en-US" sz="1400" b="1" dirty="0">
                      <a:latin typeface="+mn-lt"/>
                      <a:cs typeface="+mn-cs"/>
                    </a:rPr>
                    <a:t>)</a:t>
                  </a:r>
                </a:p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b="1"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8" name="AutoShape 57"/>
            <p:cNvSpPr>
              <a:spLocks noChangeArrowheads="1"/>
            </p:cNvSpPr>
            <p:nvPr/>
          </p:nvSpPr>
          <p:spPr bwMode="auto">
            <a:xfrm>
              <a:off x="1719262" y="6313541"/>
              <a:ext cx="4148138" cy="544459"/>
            </a:xfrm>
            <a:prstGeom prst="leftRightArrow">
              <a:avLst>
                <a:gd name="adj1" fmla="val 50000"/>
                <a:gd name="adj2" fmla="val 23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latin typeface="+mn-lt"/>
                  <a:cs typeface="+mn-cs"/>
                </a:rPr>
                <a:t>Asymptomatique</a:t>
              </a:r>
              <a:endParaRPr lang="en-US" sz="1400" dirty="0">
                <a:latin typeface="+mn-lt"/>
                <a:cs typeface="+mn-cs"/>
              </a:endParaRPr>
            </a:p>
          </p:txBody>
        </p:sp>
        <p:sp>
          <p:nvSpPr>
            <p:cNvPr id="19" name="AutoShape 58"/>
            <p:cNvSpPr>
              <a:spLocks noChangeArrowheads="1"/>
            </p:cNvSpPr>
            <p:nvPr/>
          </p:nvSpPr>
          <p:spPr bwMode="auto">
            <a:xfrm>
              <a:off x="7270750" y="6313541"/>
              <a:ext cx="1147762" cy="468893"/>
            </a:xfrm>
            <a:prstGeom prst="leftRightArrow">
              <a:avLst>
                <a:gd name="adj1" fmla="val 50000"/>
                <a:gd name="adj2" fmla="val 82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cs typeface="+mn-cs"/>
                </a:rPr>
                <a:t>SIDA</a:t>
              </a:r>
            </a:p>
          </p:txBody>
        </p:sp>
        <p:grpSp>
          <p:nvGrpSpPr>
            <p:cNvPr id="20" name="Group 59"/>
            <p:cNvGrpSpPr>
              <a:grpSpLocks/>
            </p:cNvGrpSpPr>
            <p:nvPr/>
          </p:nvGrpSpPr>
          <p:grpSpPr bwMode="auto">
            <a:xfrm>
              <a:off x="5333997" y="3276600"/>
              <a:ext cx="1069974" cy="1066800"/>
              <a:chOff x="3360" y="2064"/>
              <a:chExt cx="674" cy="672"/>
            </a:xfrm>
          </p:grpSpPr>
          <p:sp>
            <p:nvSpPr>
              <p:cNvPr id="24" name="AutoShape 60"/>
              <p:cNvSpPr>
                <a:spLocks noChangeArrowheads="1"/>
              </p:cNvSpPr>
              <p:nvPr/>
            </p:nvSpPr>
            <p:spPr bwMode="auto">
              <a:xfrm rot="5400000">
                <a:off x="3483" y="2520"/>
                <a:ext cx="380" cy="48"/>
              </a:xfrm>
              <a:prstGeom prst="chevron">
                <a:avLst>
                  <a:gd name="adj" fmla="val 200000"/>
                </a:avLst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5" name="Text Box 61"/>
              <p:cNvSpPr txBox="1">
                <a:spLocks noChangeArrowheads="1"/>
              </p:cNvSpPr>
              <p:nvPr/>
            </p:nvSpPr>
            <p:spPr bwMode="auto">
              <a:xfrm>
                <a:off x="3360" y="2064"/>
                <a:ext cx="67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latin typeface="+mn-lt"/>
                    <a:cs typeface="+mn-cs"/>
                  </a:rPr>
                  <a:t>Symptômes</a:t>
                </a:r>
                <a:endParaRPr lang="en-US" sz="1400" b="1" dirty="0">
                  <a:latin typeface="+mn-lt"/>
                  <a:cs typeface="+mn-cs"/>
                </a:endParaRPr>
              </a:p>
            </p:txBody>
          </p:sp>
        </p:grp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6902472" y="4495800"/>
              <a:ext cx="1262067" cy="1066800"/>
              <a:chOff x="4348" y="2832"/>
              <a:chExt cx="795" cy="672"/>
            </a:xfrm>
          </p:grpSpPr>
          <p:sp>
            <p:nvSpPr>
              <p:cNvPr id="22" name="Text Box 63"/>
              <p:cNvSpPr txBox="1">
                <a:spLocks noChangeArrowheads="1"/>
              </p:cNvSpPr>
              <p:nvPr/>
            </p:nvSpPr>
            <p:spPr bwMode="auto">
              <a:xfrm>
                <a:off x="4348" y="2832"/>
                <a:ext cx="795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n-lt"/>
                    <a:cs typeface="+mn-cs"/>
                  </a:rPr>
                  <a:t>Infections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latin typeface="+mn-lt"/>
                    <a:cs typeface="+mn-cs"/>
                  </a:rPr>
                  <a:t>Opportunistes</a:t>
                </a:r>
                <a:endParaRPr lang="en-US" sz="1400" b="1" dirty="0">
                  <a:latin typeface="+mn-lt"/>
                  <a:cs typeface="+mn-cs"/>
                </a:endParaRPr>
              </a:p>
            </p:txBody>
          </p:sp>
          <p:sp>
            <p:nvSpPr>
              <p:cNvPr id="23" name="AutoShape 64"/>
              <p:cNvSpPr>
                <a:spLocks noChangeArrowheads="1"/>
              </p:cNvSpPr>
              <p:nvPr/>
            </p:nvSpPr>
            <p:spPr bwMode="auto">
              <a:xfrm rot="5400000">
                <a:off x="4540" y="3287"/>
                <a:ext cx="381" cy="48"/>
              </a:xfrm>
              <a:prstGeom prst="chevron">
                <a:avLst>
                  <a:gd name="adj" fmla="val 200000"/>
                </a:avLst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8363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 2"/>
          <p:cNvGrpSpPr>
            <a:grpSpLocks/>
          </p:cNvGrpSpPr>
          <p:nvPr/>
        </p:nvGrpSpPr>
        <p:grpSpPr bwMode="auto">
          <a:xfrm>
            <a:off x="571501" y="1167238"/>
            <a:ext cx="7874000" cy="5349875"/>
            <a:chOff x="755650" y="1507313"/>
            <a:chExt cx="7874000" cy="5350687"/>
          </a:xfrm>
        </p:grpSpPr>
        <p:grpSp>
          <p:nvGrpSpPr>
            <p:cNvPr id="65" name="Group 3"/>
            <p:cNvGrpSpPr>
              <a:grpSpLocks/>
            </p:cNvGrpSpPr>
            <p:nvPr/>
          </p:nvGrpSpPr>
          <p:grpSpPr bwMode="auto">
            <a:xfrm>
              <a:off x="755650" y="2205038"/>
              <a:ext cx="7874000" cy="3586162"/>
              <a:chOff x="752" y="1485"/>
              <a:chExt cx="4960" cy="2259"/>
            </a:xfrm>
          </p:grpSpPr>
          <p:sp>
            <p:nvSpPr>
              <p:cNvPr id="102" name="Line 4"/>
              <p:cNvSpPr>
                <a:spLocks noChangeShapeType="1"/>
              </p:cNvSpPr>
              <p:nvPr/>
            </p:nvSpPr>
            <p:spPr bwMode="auto">
              <a:xfrm>
                <a:off x="1152" y="1536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3" name="Line 5"/>
              <p:cNvSpPr>
                <a:spLocks noChangeShapeType="1"/>
              </p:cNvSpPr>
              <p:nvPr/>
            </p:nvSpPr>
            <p:spPr bwMode="auto">
              <a:xfrm>
                <a:off x="1152" y="3648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4" name="Line 6"/>
              <p:cNvSpPr>
                <a:spLocks noChangeShapeType="1"/>
              </p:cNvSpPr>
              <p:nvPr/>
            </p:nvSpPr>
            <p:spPr bwMode="auto">
              <a:xfrm>
                <a:off x="2928" y="3648"/>
                <a:ext cx="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05" name="Group 7"/>
              <p:cNvGrpSpPr>
                <a:grpSpLocks/>
              </p:cNvGrpSpPr>
              <p:nvPr/>
            </p:nvGrpSpPr>
            <p:grpSpPr bwMode="auto">
              <a:xfrm>
                <a:off x="2784" y="3552"/>
                <a:ext cx="192" cy="192"/>
                <a:chOff x="2592" y="3504"/>
                <a:chExt cx="192" cy="192"/>
              </a:xfrm>
            </p:grpSpPr>
            <p:sp>
              <p:nvSpPr>
                <p:cNvPr id="123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92" y="350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4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2688" y="350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06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256" y="2356"/>
                <a:ext cx="1385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 err="1">
                    <a:solidFill>
                      <a:srgbClr val="000090"/>
                    </a:solidFill>
                    <a:latin typeface="+mn-lt"/>
                    <a:cs typeface="+mn-cs"/>
                  </a:rPr>
                  <a:t>Comptage</a:t>
                </a:r>
                <a:r>
                  <a:rPr lang="en-US" sz="14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 CD4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Lymphocytes CD4</a:t>
                </a:r>
                <a:r>
                  <a:rPr lang="en-US" sz="1200" b="1" baseline="30000" dirty="0">
                    <a:solidFill>
                      <a:srgbClr val="000090"/>
                    </a:solidFill>
                    <a:latin typeface="+mn-lt"/>
                    <a:cs typeface="+mn-cs"/>
                  </a:rPr>
                  <a:t>+</a:t>
                </a:r>
                <a:r>
                  <a:rPr lang="en-US" sz="12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  (cellules/</a:t>
                </a:r>
                <a:r>
                  <a:rPr lang="en-US" sz="1200" b="1" dirty="0" err="1">
                    <a:solidFill>
                      <a:srgbClr val="000090"/>
                    </a:solidFill>
                    <a:latin typeface="+mn-lt"/>
                    <a:cs typeface="+mn-cs"/>
                  </a:rPr>
                  <a:t>ul</a:t>
                </a:r>
                <a:r>
                  <a:rPr lang="en-US" sz="1200" b="1" dirty="0">
                    <a:solidFill>
                      <a:srgbClr val="000090"/>
                    </a:solidFill>
                    <a:latin typeface="+mn-lt"/>
                    <a:cs typeface="+mn-cs"/>
                  </a:rPr>
                  <a:t>)</a:t>
                </a:r>
              </a:p>
            </p:txBody>
          </p:sp>
          <p:sp>
            <p:nvSpPr>
              <p:cNvPr id="107" name="Line 11"/>
              <p:cNvSpPr>
                <a:spLocks noChangeShapeType="1"/>
              </p:cNvSpPr>
              <p:nvPr/>
            </p:nvSpPr>
            <p:spPr bwMode="auto">
              <a:xfrm flipH="1">
                <a:off x="1104" y="33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8" name="Line 12"/>
              <p:cNvSpPr>
                <a:spLocks noChangeShapeType="1"/>
              </p:cNvSpPr>
              <p:nvPr/>
            </p:nvSpPr>
            <p:spPr bwMode="auto">
              <a:xfrm flipH="1">
                <a:off x="1104" y="158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9" name="Text Box 13"/>
              <p:cNvSpPr txBox="1">
                <a:spLocks noChangeArrowheads="1"/>
              </p:cNvSpPr>
              <p:nvPr/>
            </p:nvSpPr>
            <p:spPr bwMode="auto">
              <a:xfrm>
                <a:off x="816" y="3281"/>
                <a:ext cx="30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atin typeface="+mn-lt"/>
                    <a:cs typeface="+mn-cs"/>
                  </a:rPr>
                  <a:t>200</a:t>
                </a:r>
              </a:p>
            </p:txBody>
          </p:sp>
          <p:sp>
            <p:nvSpPr>
              <p:cNvPr id="110" name="Text Box 14"/>
              <p:cNvSpPr txBox="1">
                <a:spLocks noChangeArrowheads="1"/>
              </p:cNvSpPr>
              <p:nvPr/>
            </p:nvSpPr>
            <p:spPr bwMode="auto">
              <a:xfrm>
                <a:off x="752" y="1485"/>
                <a:ext cx="36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>
                    <a:latin typeface="+mn-lt"/>
                    <a:cs typeface="+mn-cs"/>
                  </a:rPr>
                  <a:t>1200</a:t>
                </a:r>
              </a:p>
            </p:txBody>
          </p:sp>
          <p:sp>
            <p:nvSpPr>
              <p:cNvPr id="111" name="Line 15"/>
              <p:cNvSpPr>
                <a:spLocks noChangeShapeType="1"/>
              </p:cNvSpPr>
              <p:nvPr/>
            </p:nvSpPr>
            <p:spPr bwMode="auto">
              <a:xfrm>
                <a:off x="5328" y="1536"/>
                <a:ext cx="0" cy="2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2" name="Line 16"/>
              <p:cNvSpPr>
                <a:spLocks noChangeShapeType="1"/>
              </p:cNvSpPr>
              <p:nvPr/>
            </p:nvSpPr>
            <p:spPr bwMode="auto">
              <a:xfrm flipH="1">
                <a:off x="5328" y="345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3" name="Line 17"/>
              <p:cNvSpPr>
                <a:spLocks noChangeShapeType="1"/>
              </p:cNvSpPr>
              <p:nvPr/>
            </p:nvSpPr>
            <p:spPr bwMode="auto">
              <a:xfrm flipH="1">
                <a:off x="5328" y="302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4" name="Line 18"/>
              <p:cNvSpPr>
                <a:spLocks noChangeShapeType="1"/>
              </p:cNvSpPr>
              <p:nvPr/>
            </p:nvSpPr>
            <p:spPr bwMode="auto">
              <a:xfrm flipH="1">
                <a:off x="5328" y="259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5" name="Line 19"/>
              <p:cNvSpPr>
                <a:spLocks noChangeShapeType="1"/>
              </p:cNvSpPr>
              <p:nvPr/>
            </p:nvSpPr>
            <p:spPr bwMode="auto">
              <a:xfrm flipH="1">
                <a:off x="5328" y="21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6" name="Line 20"/>
              <p:cNvSpPr>
                <a:spLocks noChangeShapeType="1"/>
              </p:cNvSpPr>
              <p:nvPr/>
            </p:nvSpPr>
            <p:spPr bwMode="auto">
              <a:xfrm flipH="1">
                <a:off x="5328" y="1776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7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4883" y="2439"/>
                <a:ext cx="1464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+mn-lt"/>
                    <a:cs typeface="+mn-cs"/>
                  </a:rPr>
                  <a:t>HIV-1 ARN copies/ml plasma</a:t>
                </a:r>
                <a:endParaRPr lang="en-US" sz="1200" b="1" dirty="0">
                  <a:solidFill>
                    <a:srgbClr val="FF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8" name="Text Box 22"/>
              <p:cNvSpPr txBox="1">
                <a:spLocks noChangeArrowheads="1"/>
              </p:cNvSpPr>
              <p:nvPr/>
            </p:nvSpPr>
            <p:spPr bwMode="auto">
              <a:xfrm>
                <a:off x="5344" y="3376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3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119" name="Text Box 23"/>
              <p:cNvSpPr txBox="1">
                <a:spLocks noChangeArrowheads="1"/>
              </p:cNvSpPr>
              <p:nvPr/>
            </p:nvSpPr>
            <p:spPr bwMode="auto">
              <a:xfrm>
                <a:off x="5333" y="2928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4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120" name="Text Box 24"/>
              <p:cNvSpPr txBox="1">
                <a:spLocks noChangeArrowheads="1"/>
              </p:cNvSpPr>
              <p:nvPr/>
            </p:nvSpPr>
            <p:spPr bwMode="auto">
              <a:xfrm>
                <a:off x="5333" y="2496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5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121" name="Text Box 25"/>
              <p:cNvSpPr txBox="1">
                <a:spLocks noChangeArrowheads="1"/>
              </p:cNvSpPr>
              <p:nvPr/>
            </p:nvSpPr>
            <p:spPr bwMode="auto">
              <a:xfrm>
                <a:off x="5333" y="2064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6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  <p:sp>
            <p:nvSpPr>
              <p:cNvPr id="122" name="Text Box 26"/>
              <p:cNvSpPr txBox="1">
                <a:spLocks noChangeArrowheads="1"/>
              </p:cNvSpPr>
              <p:nvPr/>
            </p:nvSpPr>
            <p:spPr bwMode="auto">
              <a:xfrm>
                <a:off x="5333" y="1680"/>
                <a:ext cx="23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latin typeface="+mn-lt"/>
                    <a:cs typeface="+mn-cs"/>
                  </a:rPr>
                  <a:t>10</a:t>
                </a:r>
                <a:r>
                  <a:rPr lang="en-US" sz="1000" b="1" baseline="30000">
                    <a:latin typeface="+mn-lt"/>
                    <a:cs typeface="+mn-cs"/>
                  </a:rPr>
                  <a:t>7</a:t>
                </a:r>
                <a:endParaRPr lang="en-US" sz="1000" b="1">
                  <a:latin typeface="+mn-lt"/>
                  <a:cs typeface="+mn-cs"/>
                </a:endParaRPr>
              </a:p>
            </p:txBody>
          </p:sp>
        </p:grpSp>
        <p:grpSp>
          <p:nvGrpSpPr>
            <p:cNvPr id="66" name="Group 27"/>
            <p:cNvGrpSpPr>
              <a:grpSpLocks/>
            </p:cNvGrpSpPr>
            <p:nvPr/>
          </p:nvGrpSpPr>
          <p:grpSpPr bwMode="auto">
            <a:xfrm>
              <a:off x="4572000" y="2492375"/>
              <a:ext cx="3810000" cy="3298825"/>
              <a:chOff x="2880" y="1570"/>
              <a:chExt cx="2400" cy="2078"/>
            </a:xfrm>
          </p:grpSpPr>
          <p:sp>
            <p:nvSpPr>
              <p:cNvPr id="100" name="Freeform 28"/>
              <p:cNvSpPr>
                <a:spLocks/>
              </p:cNvSpPr>
              <p:nvPr/>
            </p:nvSpPr>
            <p:spPr bwMode="auto">
              <a:xfrm>
                <a:off x="2880" y="2112"/>
                <a:ext cx="2400" cy="1536"/>
              </a:xfrm>
              <a:custGeom>
                <a:avLst/>
                <a:gdLst>
                  <a:gd name="T0" fmla="*/ 0 w 2496"/>
                  <a:gd name="T1" fmla="*/ 0 h 1584"/>
                  <a:gd name="T2" fmla="*/ 144 w 2496"/>
                  <a:gd name="T3" fmla="*/ 96 h 1584"/>
                  <a:gd name="T4" fmla="*/ 432 w 2496"/>
                  <a:gd name="T5" fmla="*/ 288 h 1584"/>
                  <a:gd name="T6" fmla="*/ 624 w 2496"/>
                  <a:gd name="T7" fmla="*/ 528 h 1584"/>
                  <a:gd name="T8" fmla="*/ 768 w 2496"/>
                  <a:gd name="T9" fmla="*/ 672 h 1584"/>
                  <a:gd name="T10" fmla="*/ 912 w 2496"/>
                  <a:gd name="T11" fmla="*/ 864 h 1584"/>
                  <a:gd name="T12" fmla="*/ 1200 w 2496"/>
                  <a:gd name="T13" fmla="*/ 1008 h 1584"/>
                  <a:gd name="T14" fmla="*/ 1344 w 2496"/>
                  <a:gd name="T15" fmla="*/ 1152 h 1584"/>
                  <a:gd name="T16" fmla="*/ 1632 w 2496"/>
                  <a:gd name="T17" fmla="*/ 1296 h 1584"/>
                  <a:gd name="T18" fmla="*/ 1824 w 2496"/>
                  <a:gd name="T19" fmla="*/ 1440 h 1584"/>
                  <a:gd name="T20" fmla="*/ 2064 w 2496"/>
                  <a:gd name="T21" fmla="*/ 1536 h 1584"/>
                  <a:gd name="T22" fmla="*/ 2256 w 2496"/>
                  <a:gd name="T23" fmla="*/ 1536 h 1584"/>
                  <a:gd name="T24" fmla="*/ 2496 w 2496"/>
                  <a:gd name="T25" fmla="*/ 1584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96" h="1584">
                    <a:moveTo>
                      <a:pt x="0" y="0"/>
                    </a:moveTo>
                    <a:cubicBezTo>
                      <a:pt x="36" y="24"/>
                      <a:pt x="72" y="48"/>
                      <a:pt x="144" y="96"/>
                    </a:cubicBezTo>
                    <a:cubicBezTo>
                      <a:pt x="216" y="144"/>
                      <a:pt x="352" y="216"/>
                      <a:pt x="432" y="288"/>
                    </a:cubicBezTo>
                    <a:cubicBezTo>
                      <a:pt x="512" y="360"/>
                      <a:pt x="568" y="464"/>
                      <a:pt x="624" y="528"/>
                    </a:cubicBezTo>
                    <a:cubicBezTo>
                      <a:pt x="680" y="592"/>
                      <a:pt x="720" y="616"/>
                      <a:pt x="768" y="672"/>
                    </a:cubicBezTo>
                    <a:cubicBezTo>
                      <a:pt x="816" y="728"/>
                      <a:pt x="840" y="808"/>
                      <a:pt x="912" y="864"/>
                    </a:cubicBezTo>
                    <a:cubicBezTo>
                      <a:pt x="984" y="920"/>
                      <a:pt x="1128" y="960"/>
                      <a:pt x="1200" y="1008"/>
                    </a:cubicBezTo>
                    <a:cubicBezTo>
                      <a:pt x="1272" y="1056"/>
                      <a:pt x="1272" y="1104"/>
                      <a:pt x="1344" y="1152"/>
                    </a:cubicBezTo>
                    <a:cubicBezTo>
                      <a:pt x="1416" y="1200"/>
                      <a:pt x="1552" y="1248"/>
                      <a:pt x="1632" y="1296"/>
                    </a:cubicBezTo>
                    <a:cubicBezTo>
                      <a:pt x="1712" y="1344"/>
                      <a:pt x="1752" y="1400"/>
                      <a:pt x="1824" y="1440"/>
                    </a:cubicBezTo>
                    <a:cubicBezTo>
                      <a:pt x="1896" y="1480"/>
                      <a:pt x="1992" y="1520"/>
                      <a:pt x="2064" y="1536"/>
                    </a:cubicBezTo>
                    <a:cubicBezTo>
                      <a:pt x="2136" y="1552"/>
                      <a:pt x="2184" y="1528"/>
                      <a:pt x="2256" y="1536"/>
                    </a:cubicBezTo>
                    <a:cubicBezTo>
                      <a:pt x="2328" y="1544"/>
                      <a:pt x="2412" y="1564"/>
                      <a:pt x="2496" y="1584"/>
                    </a:cubicBezTo>
                  </a:path>
                </a:pathLst>
              </a:custGeom>
              <a:noFill/>
              <a:ln w="31750" cap="flat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1" name="Freeform 29"/>
              <p:cNvSpPr>
                <a:spLocks/>
              </p:cNvSpPr>
              <p:nvPr/>
            </p:nvSpPr>
            <p:spPr bwMode="auto">
              <a:xfrm>
                <a:off x="2967" y="1570"/>
                <a:ext cx="2209" cy="1807"/>
              </a:xfrm>
              <a:custGeom>
                <a:avLst/>
                <a:gdLst>
                  <a:gd name="T0" fmla="*/ 0 w 2209"/>
                  <a:gd name="T1" fmla="*/ 1807 h 1807"/>
                  <a:gd name="T2" fmla="*/ 505 w 2209"/>
                  <a:gd name="T3" fmla="*/ 1720 h 1807"/>
                  <a:gd name="T4" fmla="*/ 986 w 2209"/>
                  <a:gd name="T5" fmla="*/ 1602 h 1807"/>
                  <a:gd name="T6" fmla="*/ 1586 w 2209"/>
                  <a:gd name="T7" fmla="*/ 1357 h 1807"/>
                  <a:gd name="T8" fmla="*/ 1893 w 2209"/>
                  <a:gd name="T9" fmla="*/ 923 h 1807"/>
                  <a:gd name="T10" fmla="*/ 2059 w 2209"/>
                  <a:gd name="T11" fmla="*/ 466 h 1807"/>
                  <a:gd name="T12" fmla="*/ 2146 w 2209"/>
                  <a:gd name="T13" fmla="*/ 205 h 1807"/>
                  <a:gd name="T14" fmla="*/ 2209 w 2209"/>
                  <a:gd name="T15" fmla="*/ 0 h 1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09" h="1807">
                    <a:moveTo>
                      <a:pt x="0" y="1807"/>
                    </a:moveTo>
                    <a:cubicBezTo>
                      <a:pt x="84" y="1794"/>
                      <a:pt x="341" y="1754"/>
                      <a:pt x="505" y="1720"/>
                    </a:cubicBezTo>
                    <a:cubicBezTo>
                      <a:pt x="669" y="1686"/>
                      <a:pt x="806" y="1662"/>
                      <a:pt x="986" y="1602"/>
                    </a:cubicBezTo>
                    <a:cubicBezTo>
                      <a:pt x="1166" y="1542"/>
                      <a:pt x="1435" y="1470"/>
                      <a:pt x="1586" y="1357"/>
                    </a:cubicBezTo>
                    <a:cubicBezTo>
                      <a:pt x="1737" y="1244"/>
                      <a:pt x="1814" y="1071"/>
                      <a:pt x="1893" y="923"/>
                    </a:cubicBezTo>
                    <a:cubicBezTo>
                      <a:pt x="1972" y="775"/>
                      <a:pt x="2017" y="586"/>
                      <a:pt x="2059" y="466"/>
                    </a:cubicBezTo>
                    <a:cubicBezTo>
                      <a:pt x="2101" y="346"/>
                      <a:pt x="2121" y="283"/>
                      <a:pt x="2146" y="205"/>
                    </a:cubicBezTo>
                    <a:cubicBezTo>
                      <a:pt x="2171" y="127"/>
                      <a:pt x="2196" y="43"/>
                      <a:pt x="2209" y="0"/>
                    </a:cubicBezTo>
                  </a:path>
                </a:pathLst>
              </a:cu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1512887" y="6035550"/>
              <a:ext cx="847725" cy="523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Infection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>
                  <a:latin typeface="+mn-lt"/>
                  <a:cs typeface="+mn-cs"/>
                </a:rPr>
                <a:t>Primaire</a:t>
              </a:r>
              <a:endParaRPr lang="en-US" sz="1400" b="1" dirty="0">
                <a:latin typeface="+mn-lt"/>
                <a:cs typeface="+mn-cs"/>
              </a:endParaRPr>
            </a:p>
          </p:txBody>
        </p:sp>
        <p:sp>
          <p:nvSpPr>
            <p:cNvPr id="68" name="Text Box 31"/>
            <p:cNvSpPr txBox="1">
              <a:spLocks noChangeArrowheads="1"/>
            </p:cNvSpPr>
            <p:nvPr/>
          </p:nvSpPr>
          <p:spPr bwMode="auto">
            <a:xfrm>
              <a:off x="2286000" y="5791038"/>
              <a:ext cx="962025" cy="308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SEMAINES</a:t>
              </a: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>
              <a:off x="1905000" y="5791038"/>
              <a:ext cx="0" cy="152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>
              <a:off x="3886200" y="5791038"/>
              <a:ext cx="0" cy="152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" name="Text Box 34"/>
            <p:cNvSpPr txBox="1">
              <a:spLocks noChangeArrowheads="1"/>
            </p:cNvSpPr>
            <p:nvPr/>
          </p:nvSpPr>
          <p:spPr bwMode="auto">
            <a:xfrm>
              <a:off x="1774825" y="5878364"/>
              <a:ext cx="282575" cy="30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0</a:t>
              </a:r>
            </a:p>
          </p:txBody>
        </p:sp>
        <p:sp>
          <p:nvSpPr>
            <p:cNvPr id="72" name="Text Box 35"/>
            <p:cNvSpPr txBox="1">
              <a:spLocks noChangeArrowheads="1"/>
            </p:cNvSpPr>
            <p:nvPr/>
          </p:nvSpPr>
          <p:spPr bwMode="auto">
            <a:xfrm>
              <a:off x="3695700" y="5867250"/>
              <a:ext cx="381000" cy="30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12</a:t>
              </a:r>
            </a:p>
          </p:txBody>
        </p:sp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6019800" y="5791038"/>
              <a:ext cx="803275" cy="308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+mn-lt"/>
                  <a:cs typeface="+mn-cs"/>
                </a:rPr>
                <a:t>ANNEES</a:t>
              </a:r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>
              <a:off x="4800600" y="5791038"/>
              <a:ext cx="0" cy="152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>
              <a:off x="7924800" y="5791038"/>
              <a:ext cx="0" cy="152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4673600" y="5867250"/>
              <a:ext cx="282575" cy="30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7" name="Text Box 40"/>
            <p:cNvSpPr txBox="1">
              <a:spLocks noChangeArrowheads="1"/>
            </p:cNvSpPr>
            <p:nvPr/>
          </p:nvSpPr>
          <p:spPr bwMode="auto">
            <a:xfrm>
              <a:off x="7747000" y="5867250"/>
              <a:ext cx="381000" cy="30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10</a:t>
              </a:r>
            </a:p>
          </p:txBody>
        </p:sp>
        <p:grpSp>
          <p:nvGrpSpPr>
            <p:cNvPr id="78" name="Group 42"/>
            <p:cNvGrpSpPr>
              <a:grpSpLocks/>
            </p:cNvGrpSpPr>
            <p:nvPr/>
          </p:nvGrpSpPr>
          <p:grpSpPr bwMode="auto">
            <a:xfrm>
              <a:off x="1911350" y="2667001"/>
              <a:ext cx="2833688" cy="3200400"/>
              <a:chOff x="1200" y="1632"/>
              <a:chExt cx="1785" cy="2016"/>
            </a:xfrm>
          </p:grpSpPr>
          <p:grpSp>
            <p:nvGrpSpPr>
              <p:cNvPr id="91" name="Group 43"/>
              <p:cNvGrpSpPr>
                <a:grpSpLocks/>
              </p:cNvGrpSpPr>
              <p:nvPr/>
            </p:nvGrpSpPr>
            <p:grpSpPr bwMode="auto">
              <a:xfrm>
                <a:off x="2729" y="1992"/>
                <a:ext cx="192" cy="144"/>
                <a:chOff x="2592" y="3504"/>
                <a:chExt cx="192" cy="192"/>
              </a:xfrm>
            </p:grpSpPr>
            <p:sp>
              <p:nvSpPr>
                <p:cNvPr id="98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592" y="3504"/>
                  <a:ext cx="96" cy="192"/>
                </a:xfrm>
                <a:prstGeom prst="line">
                  <a:avLst/>
                </a:prstGeom>
                <a:noFill/>
                <a:ln w="158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688" y="3504"/>
                  <a:ext cx="96" cy="192"/>
                </a:xfrm>
                <a:prstGeom prst="line">
                  <a:avLst/>
                </a:prstGeom>
                <a:noFill/>
                <a:ln w="158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2" name="Group 46"/>
              <p:cNvGrpSpPr>
                <a:grpSpLocks/>
              </p:cNvGrpSpPr>
              <p:nvPr/>
            </p:nvGrpSpPr>
            <p:grpSpPr bwMode="auto">
              <a:xfrm>
                <a:off x="1200" y="1632"/>
                <a:ext cx="1625" cy="2016"/>
                <a:chOff x="1200" y="1632"/>
                <a:chExt cx="1625" cy="2016"/>
              </a:xfrm>
            </p:grpSpPr>
            <p:sp>
              <p:nvSpPr>
                <p:cNvPr id="96" name="Freeform 47"/>
                <p:cNvSpPr>
                  <a:spLocks/>
                </p:cNvSpPr>
                <p:nvPr/>
              </p:nvSpPr>
              <p:spPr bwMode="auto">
                <a:xfrm>
                  <a:off x="1200" y="1632"/>
                  <a:ext cx="1584" cy="1240"/>
                </a:xfrm>
                <a:custGeom>
                  <a:avLst/>
                  <a:gdLst>
                    <a:gd name="T0" fmla="*/ 0 w 1584"/>
                    <a:gd name="T1" fmla="*/ 0 h 1240"/>
                    <a:gd name="T2" fmla="*/ 144 w 1584"/>
                    <a:gd name="T3" fmla="*/ 192 h 1240"/>
                    <a:gd name="T4" fmla="*/ 240 w 1584"/>
                    <a:gd name="T5" fmla="*/ 432 h 1240"/>
                    <a:gd name="T6" fmla="*/ 336 w 1584"/>
                    <a:gd name="T7" fmla="*/ 720 h 1240"/>
                    <a:gd name="T8" fmla="*/ 432 w 1584"/>
                    <a:gd name="T9" fmla="*/ 1008 h 1240"/>
                    <a:gd name="T10" fmla="*/ 528 w 1584"/>
                    <a:gd name="T11" fmla="*/ 1200 h 1240"/>
                    <a:gd name="T12" fmla="*/ 624 w 1584"/>
                    <a:gd name="T13" fmla="*/ 1200 h 1240"/>
                    <a:gd name="T14" fmla="*/ 720 w 1584"/>
                    <a:gd name="T15" fmla="*/ 960 h 1240"/>
                    <a:gd name="T16" fmla="*/ 792 w 1584"/>
                    <a:gd name="T17" fmla="*/ 680 h 1240"/>
                    <a:gd name="T18" fmla="*/ 872 w 1584"/>
                    <a:gd name="T19" fmla="*/ 376 h 1240"/>
                    <a:gd name="T20" fmla="*/ 1024 w 1584"/>
                    <a:gd name="T21" fmla="*/ 224 h 1240"/>
                    <a:gd name="T22" fmla="*/ 1256 w 1584"/>
                    <a:gd name="T23" fmla="*/ 240 h 1240"/>
                    <a:gd name="T24" fmla="*/ 1432 w 1584"/>
                    <a:gd name="T25" fmla="*/ 320 h 1240"/>
                    <a:gd name="T26" fmla="*/ 1584 w 1584"/>
                    <a:gd name="T27" fmla="*/ 392 h 1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84" h="1240">
                      <a:moveTo>
                        <a:pt x="0" y="0"/>
                      </a:moveTo>
                      <a:cubicBezTo>
                        <a:pt x="52" y="60"/>
                        <a:pt x="104" y="120"/>
                        <a:pt x="144" y="192"/>
                      </a:cubicBezTo>
                      <a:cubicBezTo>
                        <a:pt x="184" y="264"/>
                        <a:pt x="208" y="344"/>
                        <a:pt x="240" y="432"/>
                      </a:cubicBezTo>
                      <a:cubicBezTo>
                        <a:pt x="272" y="520"/>
                        <a:pt x="304" y="624"/>
                        <a:pt x="336" y="720"/>
                      </a:cubicBezTo>
                      <a:cubicBezTo>
                        <a:pt x="368" y="816"/>
                        <a:pt x="400" y="928"/>
                        <a:pt x="432" y="1008"/>
                      </a:cubicBezTo>
                      <a:cubicBezTo>
                        <a:pt x="464" y="1088"/>
                        <a:pt x="496" y="1168"/>
                        <a:pt x="528" y="1200"/>
                      </a:cubicBezTo>
                      <a:cubicBezTo>
                        <a:pt x="560" y="1232"/>
                        <a:pt x="592" y="1240"/>
                        <a:pt x="624" y="1200"/>
                      </a:cubicBezTo>
                      <a:cubicBezTo>
                        <a:pt x="656" y="1160"/>
                        <a:pt x="692" y="1047"/>
                        <a:pt x="720" y="960"/>
                      </a:cubicBezTo>
                      <a:cubicBezTo>
                        <a:pt x="748" y="873"/>
                        <a:pt x="767" y="777"/>
                        <a:pt x="792" y="680"/>
                      </a:cubicBezTo>
                      <a:cubicBezTo>
                        <a:pt x="817" y="583"/>
                        <a:pt x="833" y="452"/>
                        <a:pt x="872" y="376"/>
                      </a:cubicBezTo>
                      <a:cubicBezTo>
                        <a:pt x="911" y="300"/>
                        <a:pt x="960" y="247"/>
                        <a:pt x="1024" y="224"/>
                      </a:cubicBezTo>
                      <a:cubicBezTo>
                        <a:pt x="1088" y="201"/>
                        <a:pt x="1188" y="224"/>
                        <a:pt x="1256" y="240"/>
                      </a:cubicBezTo>
                      <a:cubicBezTo>
                        <a:pt x="1324" y="256"/>
                        <a:pt x="1377" y="295"/>
                        <a:pt x="1432" y="320"/>
                      </a:cubicBezTo>
                      <a:cubicBezTo>
                        <a:pt x="1487" y="345"/>
                        <a:pt x="1552" y="377"/>
                        <a:pt x="1584" y="392"/>
                      </a:cubicBezTo>
                    </a:path>
                  </a:pathLst>
                </a:custGeom>
                <a:noFill/>
                <a:ln w="31750" cap="flat">
                  <a:solidFill>
                    <a:srgbClr val="000066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7" name="Freeform 48"/>
                <p:cNvSpPr>
                  <a:spLocks/>
                </p:cNvSpPr>
                <p:nvPr/>
              </p:nvSpPr>
              <p:spPr bwMode="auto">
                <a:xfrm>
                  <a:off x="1200" y="1647"/>
                  <a:ext cx="1625" cy="2001"/>
                </a:xfrm>
                <a:custGeom>
                  <a:avLst/>
                  <a:gdLst>
                    <a:gd name="T0" fmla="*/ 0 w 1625"/>
                    <a:gd name="T1" fmla="*/ 2001 h 2001"/>
                    <a:gd name="T2" fmla="*/ 204 w 1625"/>
                    <a:gd name="T3" fmla="*/ 838 h 2001"/>
                    <a:gd name="T4" fmla="*/ 425 w 1625"/>
                    <a:gd name="T5" fmla="*/ 120 h 2001"/>
                    <a:gd name="T6" fmla="*/ 591 w 1625"/>
                    <a:gd name="T7" fmla="*/ 120 h 2001"/>
                    <a:gd name="T8" fmla="*/ 788 w 1625"/>
                    <a:gd name="T9" fmla="*/ 657 h 2001"/>
                    <a:gd name="T10" fmla="*/ 986 w 1625"/>
                    <a:gd name="T11" fmla="*/ 1549 h 2001"/>
                    <a:gd name="T12" fmla="*/ 1175 w 1625"/>
                    <a:gd name="T13" fmla="*/ 1825 h 2001"/>
                    <a:gd name="T14" fmla="*/ 1435 w 1625"/>
                    <a:gd name="T15" fmla="*/ 1817 h 2001"/>
                    <a:gd name="T16" fmla="*/ 1625 w 1625"/>
                    <a:gd name="T17" fmla="*/ 1770 h 2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25" h="2001">
                      <a:moveTo>
                        <a:pt x="0" y="2001"/>
                      </a:moveTo>
                      <a:cubicBezTo>
                        <a:pt x="34" y="1807"/>
                        <a:pt x="133" y="1151"/>
                        <a:pt x="204" y="838"/>
                      </a:cubicBezTo>
                      <a:cubicBezTo>
                        <a:pt x="275" y="525"/>
                        <a:pt x="361" y="240"/>
                        <a:pt x="425" y="120"/>
                      </a:cubicBezTo>
                      <a:cubicBezTo>
                        <a:pt x="489" y="0"/>
                        <a:pt x="530" y="31"/>
                        <a:pt x="591" y="120"/>
                      </a:cubicBezTo>
                      <a:cubicBezTo>
                        <a:pt x="652" y="209"/>
                        <a:pt x="722" y="419"/>
                        <a:pt x="788" y="657"/>
                      </a:cubicBezTo>
                      <a:cubicBezTo>
                        <a:pt x="854" y="895"/>
                        <a:pt x="922" y="1354"/>
                        <a:pt x="986" y="1549"/>
                      </a:cubicBezTo>
                      <a:cubicBezTo>
                        <a:pt x="1050" y="1744"/>
                        <a:pt x="1100" y="1780"/>
                        <a:pt x="1175" y="1825"/>
                      </a:cubicBezTo>
                      <a:cubicBezTo>
                        <a:pt x="1250" y="1870"/>
                        <a:pt x="1360" y="1826"/>
                        <a:pt x="1435" y="1817"/>
                      </a:cubicBezTo>
                      <a:cubicBezTo>
                        <a:pt x="1510" y="1808"/>
                        <a:pt x="1586" y="1780"/>
                        <a:pt x="1625" y="1770"/>
                      </a:cubicBezTo>
                    </a:path>
                  </a:pathLst>
                </a:cu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93" name="Group 49"/>
              <p:cNvGrpSpPr>
                <a:grpSpLocks/>
              </p:cNvGrpSpPr>
              <p:nvPr/>
            </p:nvGrpSpPr>
            <p:grpSpPr bwMode="auto">
              <a:xfrm>
                <a:off x="2793" y="3309"/>
                <a:ext cx="192" cy="192"/>
                <a:chOff x="2592" y="3504"/>
                <a:chExt cx="192" cy="192"/>
              </a:xfrm>
            </p:grpSpPr>
            <p:sp>
              <p:nvSpPr>
                <p:cNvPr id="94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592" y="350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5" name="Line 51"/>
                <p:cNvSpPr>
                  <a:spLocks noChangeShapeType="1"/>
                </p:cNvSpPr>
                <p:nvPr/>
              </p:nvSpPr>
              <p:spPr bwMode="auto">
                <a:xfrm flipH="1">
                  <a:off x="2688" y="3504"/>
                  <a:ext cx="96" cy="19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79" name="AutoShape 57"/>
            <p:cNvSpPr>
              <a:spLocks noChangeArrowheads="1"/>
            </p:cNvSpPr>
            <p:nvPr/>
          </p:nvSpPr>
          <p:spPr bwMode="auto">
            <a:xfrm>
              <a:off x="1719262" y="6313405"/>
              <a:ext cx="4148138" cy="544595"/>
            </a:xfrm>
            <a:prstGeom prst="leftRightArrow">
              <a:avLst>
                <a:gd name="adj1" fmla="val 50000"/>
                <a:gd name="adj2" fmla="val 23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latin typeface="+mn-lt"/>
                  <a:cs typeface="+mn-cs"/>
                </a:rPr>
                <a:t>Asymptomatique</a:t>
              </a:r>
              <a:endParaRPr lang="en-US" sz="1400" dirty="0">
                <a:latin typeface="+mn-lt"/>
                <a:cs typeface="+mn-cs"/>
              </a:endParaRPr>
            </a:p>
          </p:txBody>
        </p:sp>
        <p:sp>
          <p:nvSpPr>
            <p:cNvPr id="80" name="AutoShape 58"/>
            <p:cNvSpPr>
              <a:spLocks noChangeArrowheads="1"/>
            </p:cNvSpPr>
            <p:nvPr/>
          </p:nvSpPr>
          <p:spPr bwMode="auto">
            <a:xfrm>
              <a:off x="7270750" y="6313405"/>
              <a:ext cx="1147762" cy="468383"/>
            </a:xfrm>
            <a:prstGeom prst="leftRightArrow">
              <a:avLst>
                <a:gd name="adj1" fmla="val 50000"/>
                <a:gd name="adj2" fmla="val 82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+mn-lt"/>
                  <a:cs typeface="+mn-cs"/>
                </a:rPr>
                <a:t>SIDA</a:t>
              </a:r>
            </a:p>
          </p:txBody>
        </p:sp>
        <p:cxnSp>
          <p:nvCxnSpPr>
            <p:cNvPr id="81" name="Straight Connector 2"/>
            <p:cNvCxnSpPr/>
            <p:nvPr/>
          </p:nvCxnSpPr>
          <p:spPr>
            <a:xfrm>
              <a:off x="2711450" y="2666364"/>
              <a:ext cx="0" cy="2972251"/>
            </a:xfrm>
            <a:prstGeom prst="line">
              <a:avLst/>
            </a:prstGeom>
            <a:ln w="76200" cmpd="sng">
              <a:solidFill>
                <a:srgbClr val="8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Left-Right Arrow 5"/>
            <p:cNvSpPr/>
            <p:nvPr/>
          </p:nvSpPr>
          <p:spPr>
            <a:xfrm>
              <a:off x="2747962" y="3142686"/>
              <a:ext cx="5213350" cy="387409"/>
            </a:xfrm>
            <a:prstGeom prst="left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TextBox 6"/>
            <p:cNvSpPr txBox="1"/>
            <p:nvPr/>
          </p:nvSpPr>
          <p:spPr>
            <a:xfrm>
              <a:off x="6638925" y="1674026"/>
              <a:ext cx="1770062" cy="6462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Anticorps</a:t>
              </a:r>
              <a:r>
                <a:rPr lang="en-US" dirty="0"/>
                <a:t> </a:t>
              </a:r>
              <a:r>
                <a:rPr lang="en-US" dirty="0" err="1"/>
                <a:t>détectables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11350" y="2666364"/>
              <a:ext cx="146050" cy="2972251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TextBox 8"/>
            <p:cNvSpPr txBox="1"/>
            <p:nvPr/>
          </p:nvSpPr>
          <p:spPr>
            <a:xfrm>
              <a:off x="2286000" y="1507313"/>
              <a:ext cx="1655762" cy="36994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Période</a:t>
              </a:r>
              <a:r>
                <a:rPr lang="en-US" dirty="0"/>
                <a:t> </a:t>
              </a:r>
              <a:r>
                <a:rPr lang="en-US" dirty="0" err="1"/>
                <a:t>fenêtre</a:t>
              </a:r>
              <a:r>
                <a:rPr lang="en-US" dirty="0"/>
                <a:t> </a:t>
              </a:r>
            </a:p>
          </p:txBody>
        </p:sp>
        <p:sp>
          <p:nvSpPr>
            <p:cNvPr id="86" name="Left-Right Arrow 9"/>
            <p:cNvSpPr/>
            <p:nvPr/>
          </p:nvSpPr>
          <p:spPr>
            <a:xfrm>
              <a:off x="2057400" y="3457059"/>
              <a:ext cx="654050" cy="336601"/>
            </a:xfrm>
            <a:prstGeom prst="leftRightArrow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TextBox 10"/>
            <p:cNvSpPr txBox="1"/>
            <p:nvPr/>
          </p:nvSpPr>
          <p:spPr>
            <a:xfrm>
              <a:off x="3179762" y="2096365"/>
              <a:ext cx="2927350" cy="6462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/>
                <a:t>Antigène</a:t>
              </a:r>
              <a:r>
                <a:rPr lang="en-US" dirty="0"/>
                <a:t> P24 et ARN </a:t>
              </a:r>
              <a:r>
                <a:rPr lang="en-US" dirty="0" err="1"/>
                <a:t>Virale</a:t>
              </a:r>
              <a:r>
                <a:rPr lang="en-US" dirty="0"/>
                <a:t> </a:t>
              </a:r>
              <a:r>
                <a:rPr lang="en-US" dirty="0" err="1"/>
                <a:t>détectables</a:t>
              </a:r>
              <a:endParaRPr lang="en-US" dirty="0"/>
            </a:p>
          </p:txBody>
        </p:sp>
        <p:cxnSp>
          <p:nvCxnSpPr>
            <p:cNvPr id="88" name="Straight Connector 12"/>
            <p:cNvCxnSpPr>
              <a:stCxn id="84" idx="0"/>
              <a:endCxn id="85" idx="1"/>
            </p:cNvCxnSpPr>
            <p:nvPr/>
          </p:nvCxnSpPr>
          <p:spPr>
            <a:xfrm flipV="1">
              <a:off x="1984375" y="1691491"/>
              <a:ext cx="301625" cy="974873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15"/>
            <p:cNvCxnSpPr>
              <a:stCxn id="86" idx="1"/>
              <a:endCxn id="87" idx="1"/>
            </p:cNvCxnSpPr>
            <p:nvPr/>
          </p:nvCxnSpPr>
          <p:spPr>
            <a:xfrm flipV="1">
              <a:off x="2384425" y="2418676"/>
              <a:ext cx="795337" cy="1122533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17"/>
            <p:cNvCxnSpPr>
              <a:stCxn id="83" idx="1"/>
            </p:cNvCxnSpPr>
            <p:nvPr/>
          </p:nvCxnSpPr>
          <p:spPr>
            <a:xfrm flipH="1">
              <a:off x="6107112" y="1997925"/>
              <a:ext cx="531813" cy="127813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Le test de diagnostic approprié doit être choisi en fonction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 de la situation clinique</a:t>
            </a:r>
            <a:endParaRPr lang="en-US" altLang="fr-FR" sz="2400" dirty="0"/>
          </a:p>
        </p:txBody>
      </p:sp>
      <p:pic>
        <p:nvPicPr>
          <p:cNvPr id="1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31324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Progresseurs</a:t>
            </a:r>
            <a:r>
              <a:rPr lang="en-US" dirty="0"/>
              <a:t> </a:t>
            </a:r>
            <a:r>
              <a:rPr lang="en-US" dirty="0" err="1"/>
              <a:t>rapides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Infection </a:t>
            </a:r>
            <a:r>
              <a:rPr lang="en-US" sz="2800" dirty="0" err="1"/>
              <a:t>primaire</a:t>
            </a:r>
            <a:r>
              <a:rPr lang="en-US" sz="2800" dirty="0"/>
              <a:t> </a:t>
            </a:r>
            <a:r>
              <a:rPr lang="en-US" sz="2800" dirty="0" err="1"/>
              <a:t>sévère</a:t>
            </a:r>
            <a:r>
              <a:rPr lang="en-US" sz="2800" dirty="0"/>
              <a:t> </a:t>
            </a:r>
            <a:r>
              <a:rPr lang="en-US" sz="2800" dirty="0" err="1"/>
              <a:t>fréquente</a:t>
            </a:r>
            <a:endParaRPr lang="en-US" sz="2800" dirty="0"/>
          </a:p>
          <a:p>
            <a:r>
              <a:rPr lang="en-US" sz="2800" dirty="0"/>
              <a:t>Le CD4</a:t>
            </a:r>
            <a:r>
              <a:rPr lang="en-US" sz="2800" baseline="30000" dirty="0"/>
              <a:t>+</a:t>
            </a:r>
            <a:r>
              <a:rPr lang="en-US" sz="2800" dirty="0"/>
              <a:t> </a:t>
            </a:r>
            <a:r>
              <a:rPr lang="en-US" sz="2800" dirty="0" err="1"/>
              <a:t>reste</a:t>
            </a:r>
            <a:r>
              <a:rPr lang="en-US" sz="2800" dirty="0"/>
              <a:t> bas après la </a:t>
            </a:r>
            <a:r>
              <a:rPr lang="en-US" sz="2800" dirty="0" err="1"/>
              <a:t>séroconversion</a:t>
            </a:r>
            <a:r>
              <a:rPr lang="en-US" sz="2800" dirty="0"/>
              <a:t> + </a:t>
            </a:r>
            <a:r>
              <a:rPr lang="en-US" sz="2800" dirty="0" err="1"/>
              <a:t>déclin</a:t>
            </a:r>
            <a:r>
              <a:rPr lang="en-US" sz="2800" dirty="0"/>
              <a:t> </a:t>
            </a:r>
            <a:r>
              <a:rPr lang="en-US" sz="2800" dirty="0" err="1"/>
              <a:t>profond</a:t>
            </a:r>
            <a:r>
              <a:rPr lang="en-US" sz="2800" dirty="0"/>
              <a:t> </a:t>
            </a:r>
            <a:r>
              <a:rPr lang="en-US" sz="2800" dirty="0" err="1"/>
              <a:t>dans</a:t>
            </a:r>
            <a:r>
              <a:rPr lang="en-US" sz="2800" dirty="0"/>
              <a:t> les 2 </a:t>
            </a:r>
            <a:r>
              <a:rPr lang="en-US" sz="2800" dirty="0" err="1"/>
              <a:t>à</a:t>
            </a:r>
            <a:r>
              <a:rPr lang="en-US" sz="2800" dirty="0"/>
              <a:t> 3 </a:t>
            </a:r>
            <a:r>
              <a:rPr lang="en-US" sz="2800" dirty="0" err="1"/>
              <a:t>ans</a:t>
            </a:r>
            <a:r>
              <a:rPr lang="en-US" sz="2800" dirty="0"/>
              <a:t> qui </a:t>
            </a:r>
            <a:r>
              <a:rPr lang="en-US" sz="2800" dirty="0" err="1"/>
              <a:t>suivent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1558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930275" y="762000"/>
            <a:ext cx="7772400" cy="5257800"/>
            <a:chOff x="528" y="672"/>
            <a:chExt cx="4896" cy="3312"/>
          </a:xfrm>
        </p:grpSpPr>
        <p:sp>
          <p:nvSpPr>
            <p:cNvPr id="241667" name="Line 3"/>
            <p:cNvSpPr>
              <a:spLocks noChangeShapeType="1"/>
            </p:cNvSpPr>
            <p:nvPr/>
          </p:nvSpPr>
          <p:spPr bwMode="auto">
            <a:xfrm>
              <a:off x="528" y="672"/>
              <a:ext cx="0" cy="33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68" name="Line 4"/>
            <p:cNvSpPr>
              <a:spLocks noChangeShapeType="1"/>
            </p:cNvSpPr>
            <p:nvPr/>
          </p:nvSpPr>
          <p:spPr bwMode="auto">
            <a:xfrm>
              <a:off x="528" y="3984"/>
              <a:ext cx="489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669" name="Line 5"/>
          <p:cNvSpPr>
            <a:spLocks noChangeShapeType="1"/>
          </p:cNvSpPr>
          <p:nvPr/>
        </p:nvSpPr>
        <p:spPr bwMode="auto">
          <a:xfrm flipV="1">
            <a:off x="930275" y="685800"/>
            <a:ext cx="304800" cy="5334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Line 6"/>
          <p:cNvSpPr>
            <a:spLocks noChangeShapeType="1"/>
          </p:cNvSpPr>
          <p:nvPr/>
        </p:nvSpPr>
        <p:spPr bwMode="auto">
          <a:xfrm flipH="1" flipV="1">
            <a:off x="1235075" y="762000"/>
            <a:ext cx="212725" cy="1219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1" name="Line 7"/>
          <p:cNvSpPr>
            <a:spLocks noChangeShapeType="1"/>
          </p:cNvSpPr>
          <p:nvPr/>
        </p:nvSpPr>
        <p:spPr bwMode="auto">
          <a:xfrm>
            <a:off x="1447800" y="1981200"/>
            <a:ext cx="3124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Line 8"/>
          <p:cNvSpPr>
            <a:spLocks noChangeShapeType="1"/>
          </p:cNvSpPr>
          <p:nvPr/>
        </p:nvSpPr>
        <p:spPr bwMode="auto">
          <a:xfrm flipV="1">
            <a:off x="4572000" y="609600"/>
            <a:ext cx="685800" cy="1371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258888" y="3213100"/>
            <a:ext cx="1430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0000FF"/>
                </a:solidFill>
                <a:latin typeface="Calibri"/>
                <a:cs typeface="Calibri"/>
              </a:rPr>
              <a:t>Charge </a:t>
            </a:r>
            <a:r>
              <a:rPr lang="en-GB" dirty="0" err="1">
                <a:solidFill>
                  <a:srgbClr val="0000FF"/>
                </a:solidFill>
                <a:latin typeface="Calibri"/>
                <a:cs typeface="Calibri"/>
              </a:rPr>
              <a:t>virale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>
            <a:off x="930275" y="914400"/>
            <a:ext cx="4784725" cy="502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4211638" y="3644900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dirty="0" err="1">
                <a:solidFill>
                  <a:srgbClr val="FF0000"/>
                </a:solidFill>
                <a:latin typeface="Calibri"/>
                <a:cs typeface="Calibri"/>
              </a:rPr>
              <a:t>Taux</a:t>
            </a:r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 de CD4</a:t>
            </a:r>
            <a:endParaRPr lang="en-GB" dirty="0">
              <a:latin typeface="Calibri"/>
              <a:cs typeface="Calibri"/>
            </a:endParaRPr>
          </a:p>
        </p:txBody>
      </p:sp>
      <p:grpSp>
        <p:nvGrpSpPr>
          <p:cNvPr id="241676" name="Group 12"/>
          <p:cNvGrpSpPr>
            <a:grpSpLocks/>
          </p:cNvGrpSpPr>
          <p:nvPr/>
        </p:nvGrpSpPr>
        <p:grpSpPr bwMode="auto">
          <a:xfrm>
            <a:off x="4267211" y="6019804"/>
            <a:ext cx="1330327" cy="750888"/>
            <a:chOff x="4282" y="3792"/>
            <a:chExt cx="838" cy="473"/>
          </a:xfrm>
        </p:grpSpPr>
        <p:sp>
          <p:nvSpPr>
            <p:cNvPr id="241677" name="Line 13"/>
            <p:cNvSpPr>
              <a:spLocks noChangeShapeType="1"/>
            </p:cNvSpPr>
            <p:nvPr/>
          </p:nvSpPr>
          <p:spPr bwMode="auto">
            <a:xfrm flipV="1">
              <a:off x="4810" y="379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78" name="Text Box 14"/>
            <p:cNvSpPr txBox="1">
              <a:spLocks noChangeArrowheads="1"/>
            </p:cNvSpPr>
            <p:nvPr/>
          </p:nvSpPr>
          <p:spPr bwMode="auto">
            <a:xfrm>
              <a:off x="4282" y="4032"/>
              <a:ext cx="8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dirty="0">
                  <a:latin typeface="Calibri"/>
                  <a:cs typeface="Calibri"/>
                </a:rPr>
                <a:t>SIDA </a:t>
              </a:r>
              <a:r>
                <a:rPr lang="en-GB" dirty="0" err="1">
                  <a:latin typeface="Calibri"/>
                  <a:cs typeface="Calibri"/>
                </a:rPr>
                <a:t>à</a:t>
              </a:r>
              <a:r>
                <a:rPr lang="en-GB" dirty="0">
                  <a:latin typeface="Calibri"/>
                  <a:cs typeface="Calibri"/>
                </a:rPr>
                <a:t> 3 </a:t>
              </a:r>
              <a:r>
                <a:rPr lang="en-GB" dirty="0" err="1">
                  <a:latin typeface="Calibri"/>
                  <a:cs typeface="Calibri"/>
                </a:rPr>
                <a:t>ans</a:t>
              </a:r>
              <a:endParaRPr lang="en-GB" dirty="0">
                <a:latin typeface="Calibri"/>
                <a:cs typeface="Calibri"/>
              </a:endParaRPr>
            </a:p>
          </p:txBody>
        </p:sp>
      </p:grp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0" y="19050"/>
            <a:ext cx="923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>
                <a:latin typeface="Calibri"/>
                <a:cs typeface="Calibri"/>
              </a:rPr>
              <a:t>Progression </a:t>
            </a:r>
            <a:r>
              <a:rPr lang="en-GB" sz="3200" b="1" dirty="0" err="1">
                <a:latin typeface="Calibri"/>
                <a:cs typeface="Calibri"/>
              </a:rPr>
              <a:t>rapide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2764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</a:t>
            </a:r>
            <a:r>
              <a:rPr lang="en-US" dirty="0" err="1"/>
              <a:t>progresseurs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long </a:t>
            </a:r>
            <a:r>
              <a:rPr lang="en-US" dirty="0" err="1"/>
              <a:t>terme</a:t>
            </a:r>
            <a:r>
              <a:rPr lang="en-US" dirty="0"/>
              <a:t/>
            </a:r>
            <a:br>
              <a:rPr lang="en-US" dirty="0"/>
            </a:br>
            <a:r>
              <a:rPr lang="en-US" sz="3200" i="1" dirty="0"/>
              <a:t>Long term non-</a:t>
            </a:r>
            <a:r>
              <a:rPr lang="en-US" sz="3200" i="1" dirty="0" err="1"/>
              <a:t>progressors</a:t>
            </a:r>
            <a:endParaRPr lang="en-US" i="1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VIH+ </a:t>
            </a:r>
            <a:r>
              <a:rPr lang="en-US" dirty="0">
                <a:cs typeface="Arial" charset="0"/>
                <a:sym typeface="Symbol" charset="0"/>
              </a:rPr>
              <a:t> 13 </a:t>
            </a:r>
            <a:r>
              <a:rPr lang="en-US" dirty="0" err="1">
                <a:cs typeface="Arial" charset="0"/>
                <a:sym typeface="Symbol" charset="0"/>
              </a:rPr>
              <a:t>ans</a:t>
            </a:r>
            <a:endParaRPr lang="en-US" dirty="0">
              <a:cs typeface="Arial" charset="0"/>
              <a:sym typeface="Symbol" charset="0"/>
            </a:endParaRPr>
          </a:p>
          <a:p>
            <a:r>
              <a:rPr lang="en-US" dirty="0" err="1">
                <a:cs typeface="Arial" charset="0"/>
                <a:sym typeface="Symbol" charset="0"/>
              </a:rPr>
              <a:t>Asymptomatique</a:t>
            </a:r>
            <a:endParaRPr lang="en-US" dirty="0">
              <a:cs typeface="Arial" charset="0"/>
              <a:sym typeface="Symbol" charset="0"/>
            </a:endParaRPr>
          </a:p>
          <a:p>
            <a:r>
              <a:rPr lang="en-US" dirty="0">
                <a:cs typeface="Arial" charset="0"/>
                <a:sym typeface="Symbol" charset="0"/>
              </a:rPr>
              <a:t>CD4</a:t>
            </a:r>
            <a:r>
              <a:rPr lang="en-US" baseline="30000" dirty="0">
                <a:cs typeface="Arial" charset="0"/>
                <a:sym typeface="Symbol" charset="0"/>
              </a:rPr>
              <a:t>+</a:t>
            </a:r>
            <a:r>
              <a:rPr lang="en-US" dirty="0">
                <a:cs typeface="Arial" charset="0"/>
                <a:sym typeface="Symbol" charset="0"/>
              </a:rPr>
              <a:t> &gt; 600 cellules/</a:t>
            </a:r>
            <a:r>
              <a:rPr lang="en-US" dirty="0" err="1">
                <a:cs typeface="Arial" charset="0"/>
                <a:sym typeface="Symbol" charset="0"/>
              </a:rPr>
              <a:t>ul</a:t>
            </a:r>
            <a:endParaRPr lang="en-US" baseline="30000" dirty="0">
              <a:cs typeface="Arial" charset="0"/>
              <a:sym typeface="Symbol" charset="0"/>
            </a:endParaRPr>
          </a:p>
          <a:p>
            <a:r>
              <a:rPr lang="en-US" dirty="0" err="1">
                <a:cs typeface="Arial" charset="0"/>
                <a:sym typeface="Symbol" charset="0"/>
              </a:rPr>
              <a:t>Aucune</a:t>
            </a:r>
            <a:r>
              <a:rPr lang="en-US" dirty="0">
                <a:cs typeface="Arial" charset="0"/>
                <a:sym typeface="Symbol" charset="0"/>
              </a:rPr>
              <a:t> </a:t>
            </a:r>
            <a:r>
              <a:rPr lang="en-US" dirty="0" err="1">
                <a:cs typeface="Arial" charset="0"/>
                <a:sym typeface="Symbol" charset="0"/>
              </a:rPr>
              <a:t>baisse</a:t>
            </a:r>
            <a:r>
              <a:rPr lang="en-US" dirty="0">
                <a:cs typeface="Arial" charset="0"/>
                <a:sym typeface="Symbol" charset="0"/>
              </a:rPr>
              <a:t> de </a:t>
            </a:r>
            <a:r>
              <a:rPr lang="en-US" dirty="0" err="1">
                <a:cs typeface="Arial" charset="0"/>
                <a:sym typeface="Symbol" charset="0"/>
              </a:rPr>
              <a:t>taux</a:t>
            </a:r>
            <a:r>
              <a:rPr lang="en-US" dirty="0">
                <a:cs typeface="Arial" charset="0"/>
                <a:sym typeface="Symbol" charset="0"/>
              </a:rPr>
              <a:t> de CD4</a:t>
            </a:r>
            <a:r>
              <a:rPr lang="en-US" baseline="30000" dirty="0">
                <a:cs typeface="Arial" charset="0"/>
                <a:sym typeface="Symbol" charset="0"/>
              </a:rPr>
              <a:t>+</a:t>
            </a:r>
            <a:r>
              <a:rPr lang="en-US" dirty="0">
                <a:cs typeface="Arial" charset="0"/>
                <a:sym typeface="Symbol" charset="0"/>
              </a:rPr>
              <a:t> &gt; 5 </a:t>
            </a:r>
            <a:r>
              <a:rPr lang="en-US" dirty="0" err="1">
                <a:cs typeface="Arial" charset="0"/>
                <a:sym typeface="Symbol" charset="0"/>
              </a:rPr>
              <a:t>ans</a:t>
            </a:r>
            <a:endParaRPr lang="en-US" dirty="0">
              <a:cs typeface="Arial" charset="0"/>
              <a:sym typeface="Symbol" charset="0"/>
            </a:endParaRPr>
          </a:p>
          <a:p>
            <a:r>
              <a:rPr lang="en-US" dirty="0">
                <a:cs typeface="Arial" charset="0"/>
                <a:sym typeface="Symbol" charset="0"/>
              </a:rPr>
              <a:t>Pas sous ARV</a:t>
            </a:r>
          </a:p>
          <a:p>
            <a:r>
              <a:rPr lang="en-US" dirty="0">
                <a:cs typeface="Arial" charset="0"/>
                <a:sym typeface="Symbol" charset="0"/>
              </a:rPr>
              <a:t>4 </a:t>
            </a:r>
            <a:r>
              <a:rPr lang="en-US" dirty="0" err="1">
                <a:cs typeface="Arial" charset="0"/>
                <a:sym typeface="Symbol" charset="0"/>
              </a:rPr>
              <a:t>à</a:t>
            </a:r>
            <a:r>
              <a:rPr lang="en-US" dirty="0">
                <a:cs typeface="Arial" charset="0"/>
                <a:sym typeface="Symbol" charset="0"/>
              </a:rPr>
              <a:t> 7% de la population VIH +</a:t>
            </a:r>
            <a:r>
              <a:rPr lang="en-US" dirty="0" err="1">
                <a:cs typeface="Arial" charset="0"/>
                <a:sym typeface="Symbol" charset="0"/>
              </a:rPr>
              <a:t>ve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4139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solidFill>
            <a:srgbClr val="92D050"/>
          </a:solidFill>
        </a:ln>
      </a:spPr>
      <a:bodyPr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15821</TotalTime>
  <Words>1555</Words>
  <Application>Microsoft Office PowerPoint</Application>
  <PresentationFormat>Affichage à l'écran (4:3)</PresentationFormat>
  <Paragraphs>293</Paragraphs>
  <Slides>29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  PRESENTATION GENERALE DU VIH THERAPIE ARV ,ECHEC THERAPEUTIQUE  DR BALDE B    </vt:lpstr>
      <vt:lpstr>Objectifs</vt:lpstr>
      <vt:lpstr>Définition</vt:lpstr>
      <vt:lpstr>L'évolution naturelle  de l'infection au VIH  </vt:lpstr>
      <vt:lpstr>Présentation PowerPoint</vt:lpstr>
      <vt:lpstr>Présentation PowerPoint</vt:lpstr>
      <vt:lpstr>Progresseurs rapides</vt:lpstr>
      <vt:lpstr>Présentation PowerPoint</vt:lpstr>
      <vt:lpstr>Non-progresseurs à long terme Long term non-progressors</vt:lpstr>
      <vt:lpstr>Présentation PowerPoint</vt:lpstr>
      <vt:lpstr>Présentation PowerPoint</vt:lpstr>
      <vt:lpstr>Généralités</vt:lpstr>
      <vt:lpstr>Présentation PowerPoint</vt:lpstr>
      <vt:lpstr> </vt:lpstr>
      <vt:lpstr>Présentation PowerPoint</vt:lpstr>
      <vt:lpstr>CLASSES</vt:lpstr>
      <vt:lpstr>Classes des ARVs disponible </vt:lpstr>
      <vt:lpstr> </vt:lpstr>
      <vt:lpstr>IV. INITIATION DU TAR</vt:lpstr>
      <vt:lpstr>Cas particuliers</vt:lpstr>
      <vt:lpstr>ECHEC THERAPEUTIQUE </vt:lpstr>
      <vt:lpstr>ECHEC THERAPEUTIQUE</vt:lpstr>
      <vt:lpstr>Présentation PowerPoint</vt:lpstr>
      <vt:lpstr>Présentation PowerPoint</vt:lpstr>
      <vt:lpstr>Présentation PowerPoint</vt:lpstr>
      <vt:lpstr>L’algorithme classique de la CV est valide pour patients avec approvisionnement régulier</vt:lpstr>
      <vt:lpstr>Présentation PowerPoint</vt:lpstr>
      <vt:lpstr>Seconde ligne prioritaire et alternative pour adultes et adolescents  (inclus femmes enceintes et allaitantes)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Kick KAYEMBE</dc:creator>
  <cp:lastModifiedBy>User</cp:lastModifiedBy>
  <cp:revision>192</cp:revision>
  <dcterms:created xsi:type="dcterms:W3CDTF">2017-05-04T06:41:43Z</dcterms:created>
  <dcterms:modified xsi:type="dcterms:W3CDTF">2023-09-14T15:07:06Z</dcterms:modified>
</cp:coreProperties>
</file>