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20" r:id="rId2"/>
    <p:sldId id="724" r:id="rId3"/>
    <p:sldId id="721" r:id="rId4"/>
    <p:sldId id="709" r:id="rId5"/>
    <p:sldId id="646" r:id="rId6"/>
    <p:sldId id="723" r:id="rId7"/>
    <p:sldId id="714" r:id="rId8"/>
    <p:sldId id="715" r:id="rId9"/>
    <p:sldId id="702" r:id="rId10"/>
    <p:sldId id="711" r:id="rId11"/>
    <p:sldId id="708" r:id="rId12"/>
    <p:sldId id="701" r:id="rId13"/>
    <p:sldId id="703" r:id="rId14"/>
    <p:sldId id="706" r:id="rId15"/>
    <p:sldId id="718" r:id="rId16"/>
    <p:sldId id="719" r:id="rId17"/>
    <p:sldId id="717" r:id="rId18"/>
    <p:sldId id="7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62" autoAdjust="0"/>
    <p:restoredTop sz="88359" autoAdjust="0"/>
  </p:normalViewPr>
  <p:slideViewPr>
    <p:cSldViewPr>
      <p:cViewPr>
        <p:scale>
          <a:sx n="83" d="100"/>
          <a:sy n="83" d="100"/>
        </p:scale>
        <p:origin x="-1282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6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EA8F3-34EB-4201-8D04-C8B0F6DA4F7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9BA47DE2-6130-4200-9459-87944A52100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Replication virale en presence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d’ ARV</a:t>
          </a:r>
          <a:endParaRPr kumimoji="0" lang="en-GB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540F45F-ED37-461E-833F-14B6625D729D}" type="parTrans" cxnId="{90DF0798-F480-44CF-8CC6-5A210898B86A}">
      <dgm:prSet/>
      <dgm:spPr/>
      <dgm:t>
        <a:bodyPr/>
        <a:lstStyle/>
        <a:p>
          <a:endParaRPr lang="en-ZA"/>
        </a:p>
      </dgm:t>
    </dgm:pt>
    <dgm:pt modelId="{D2F82269-1393-41D0-A5C4-A2238189C47F}" type="sibTrans" cxnId="{90DF0798-F480-44CF-8CC6-5A210898B86A}">
      <dgm:prSet/>
      <dgm:spPr/>
      <dgm:t>
        <a:bodyPr/>
        <a:lstStyle/>
        <a:p>
          <a:endParaRPr lang="en-ZA"/>
        </a:p>
      </dgm:t>
    </dgm:pt>
    <dgm:pt modelId="{0DF4AB45-E796-4231-A797-35A68E277FD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Selection de virus mutants résistants aux TARV</a:t>
          </a:r>
          <a:endParaRPr kumimoji="0" lang="en-GB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7CE9563-0719-4B2E-B60F-B0780CBBC390}" type="parTrans" cxnId="{1EBAA554-CDA4-46EF-BE58-5AF4E7CD57ED}">
      <dgm:prSet/>
      <dgm:spPr/>
      <dgm:t>
        <a:bodyPr/>
        <a:lstStyle/>
        <a:p>
          <a:endParaRPr lang="en-ZA"/>
        </a:p>
      </dgm:t>
    </dgm:pt>
    <dgm:pt modelId="{159026A5-8056-40FA-AA81-A05A44505BC9}" type="sibTrans" cxnId="{1EBAA554-CDA4-46EF-BE58-5AF4E7CD57ED}">
      <dgm:prSet/>
      <dgm:spPr/>
      <dgm:t>
        <a:bodyPr/>
        <a:lstStyle/>
        <a:p>
          <a:endParaRPr lang="en-ZA"/>
        </a:p>
      </dgm:t>
    </dgm:pt>
    <dgm:pt modelId="{181AAF98-2671-48BE-B741-C9E89C61A8C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Suppression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virale incomplete</a:t>
          </a:r>
          <a:endParaRPr kumimoji="0" lang="en-GB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9A0F091-7EA3-45E5-947A-BB5829A3517A}" type="parTrans" cxnId="{F1922318-F13A-4AA7-8CD5-BD200F4BF3EF}">
      <dgm:prSet/>
      <dgm:spPr/>
      <dgm:t>
        <a:bodyPr/>
        <a:lstStyle/>
        <a:p>
          <a:endParaRPr lang="en-ZA"/>
        </a:p>
      </dgm:t>
    </dgm:pt>
    <dgm:pt modelId="{EF3E0287-8195-4E75-B6CD-CA4A5EBB563E}" type="sibTrans" cxnId="{F1922318-F13A-4AA7-8CD5-BD200F4BF3EF}">
      <dgm:prSet/>
      <dgm:spPr/>
      <dgm:t>
        <a:bodyPr/>
        <a:lstStyle/>
        <a:p>
          <a:endParaRPr lang="en-ZA"/>
        </a:p>
      </dgm:t>
    </dgm:pt>
    <dgm:pt modelId="{684600B7-F885-49F9-AEDB-F5A4A08C89EB}" type="pres">
      <dgm:prSet presAssocID="{4AFEA8F3-34EB-4201-8D04-C8B0F6DA4F77}" presName="cycle" presStyleCnt="0">
        <dgm:presLayoutVars>
          <dgm:dir/>
          <dgm:resizeHandles val="exact"/>
        </dgm:presLayoutVars>
      </dgm:prSet>
      <dgm:spPr/>
    </dgm:pt>
    <dgm:pt modelId="{97FFEDB0-9247-4C5B-8179-EE934A066435}" type="pres">
      <dgm:prSet presAssocID="{9BA47DE2-6130-4200-9459-87944A521003}" presName="dummy" presStyleCnt="0"/>
      <dgm:spPr/>
    </dgm:pt>
    <dgm:pt modelId="{B3CB1568-A329-43D2-80CB-496478FBB955}" type="pres">
      <dgm:prSet presAssocID="{9BA47DE2-6130-4200-9459-87944A521003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0E31DEC-A61A-4FE7-A912-D9EC1445181F}" type="pres">
      <dgm:prSet presAssocID="{D2F82269-1393-41D0-A5C4-A2238189C47F}" presName="sibTrans" presStyleLbl="node1" presStyleIdx="0" presStyleCnt="3"/>
      <dgm:spPr/>
      <dgm:t>
        <a:bodyPr/>
        <a:lstStyle/>
        <a:p>
          <a:endParaRPr lang="fr-CH"/>
        </a:p>
      </dgm:t>
    </dgm:pt>
    <dgm:pt modelId="{73CCAD8A-E9A1-447C-AE92-F9889FFDE189}" type="pres">
      <dgm:prSet presAssocID="{0DF4AB45-E796-4231-A797-35A68E277FD0}" presName="dummy" presStyleCnt="0"/>
      <dgm:spPr/>
    </dgm:pt>
    <dgm:pt modelId="{28553BA9-B133-472C-8EE1-80547B7AC6D6}" type="pres">
      <dgm:prSet presAssocID="{0DF4AB45-E796-4231-A797-35A68E277FD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EAE9C06-A65D-4FDC-8837-6C4F2F02ACE4}" type="pres">
      <dgm:prSet presAssocID="{159026A5-8056-40FA-AA81-A05A44505BC9}" presName="sibTrans" presStyleLbl="node1" presStyleIdx="1" presStyleCnt="3"/>
      <dgm:spPr/>
      <dgm:t>
        <a:bodyPr/>
        <a:lstStyle/>
        <a:p>
          <a:endParaRPr lang="fr-CH"/>
        </a:p>
      </dgm:t>
    </dgm:pt>
    <dgm:pt modelId="{BD4A551B-918C-4B13-9F6E-447799505DB9}" type="pres">
      <dgm:prSet presAssocID="{181AAF98-2671-48BE-B741-C9E89C61A8C6}" presName="dummy" presStyleCnt="0"/>
      <dgm:spPr/>
    </dgm:pt>
    <dgm:pt modelId="{96E95E77-EC13-4761-BAA5-70B480E56BB7}" type="pres">
      <dgm:prSet presAssocID="{181AAF98-2671-48BE-B741-C9E89C61A8C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E997040-1039-403D-A908-33617057D64E}" type="pres">
      <dgm:prSet presAssocID="{EF3E0287-8195-4E75-B6CD-CA4A5EBB563E}" presName="sibTrans" presStyleLbl="node1" presStyleIdx="2" presStyleCnt="3"/>
      <dgm:spPr/>
      <dgm:t>
        <a:bodyPr/>
        <a:lstStyle/>
        <a:p>
          <a:endParaRPr lang="fr-CH"/>
        </a:p>
      </dgm:t>
    </dgm:pt>
  </dgm:ptLst>
  <dgm:cxnLst>
    <dgm:cxn modelId="{1EBAA554-CDA4-46EF-BE58-5AF4E7CD57ED}" srcId="{4AFEA8F3-34EB-4201-8D04-C8B0F6DA4F77}" destId="{0DF4AB45-E796-4231-A797-35A68E277FD0}" srcOrd="1" destOrd="0" parTransId="{97CE9563-0719-4B2E-B60F-B0780CBBC390}" sibTransId="{159026A5-8056-40FA-AA81-A05A44505BC9}"/>
    <dgm:cxn modelId="{0842FA82-C291-49CE-ACC6-187AB8857262}" type="presOf" srcId="{181AAF98-2671-48BE-B741-C9E89C61A8C6}" destId="{96E95E77-EC13-4761-BAA5-70B480E56BB7}" srcOrd="0" destOrd="0" presId="urn:microsoft.com/office/officeart/2005/8/layout/cycle1"/>
    <dgm:cxn modelId="{90DF0798-F480-44CF-8CC6-5A210898B86A}" srcId="{4AFEA8F3-34EB-4201-8D04-C8B0F6DA4F77}" destId="{9BA47DE2-6130-4200-9459-87944A521003}" srcOrd="0" destOrd="0" parTransId="{C540F45F-ED37-461E-833F-14B6625D729D}" sibTransId="{D2F82269-1393-41D0-A5C4-A2238189C47F}"/>
    <dgm:cxn modelId="{C6329569-260E-4449-A0B1-D6D3DCA771B1}" type="presOf" srcId="{D2F82269-1393-41D0-A5C4-A2238189C47F}" destId="{40E31DEC-A61A-4FE7-A912-D9EC1445181F}" srcOrd="0" destOrd="0" presId="urn:microsoft.com/office/officeart/2005/8/layout/cycle1"/>
    <dgm:cxn modelId="{C57FE77D-4645-4FEF-BFCB-9AC0ACDDCD96}" type="presOf" srcId="{4AFEA8F3-34EB-4201-8D04-C8B0F6DA4F77}" destId="{684600B7-F885-49F9-AEDB-F5A4A08C89EB}" srcOrd="0" destOrd="0" presId="urn:microsoft.com/office/officeart/2005/8/layout/cycle1"/>
    <dgm:cxn modelId="{1994EC09-3EE5-4FAA-9084-A0C10839350F}" type="presOf" srcId="{9BA47DE2-6130-4200-9459-87944A521003}" destId="{B3CB1568-A329-43D2-80CB-496478FBB955}" srcOrd="0" destOrd="0" presId="urn:microsoft.com/office/officeart/2005/8/layout/cycle1"/>
    <dgm:cxn modelId="{DA96B2E2-88F0-4A21-8ACC-B5953E929834}" type="presOf" srcId="{EF3E0287-8195-4E75-B6CD-CA4A5EBB563E}" destId="{2E997040-1039-403D-A908-33617057D64E}" srcOrd="0" destOrd="0" presId="urn:microsoft.com/office/officeart/2005/8/layout/cycle1"/>
    <dgm:cxn modelId="{F1922318-F13A-4AA7-8CD5-BD200F4BF3EF}" srcId="{4AFEA8F3-34EB-4201-8D04-C8B0F6DA4F77}" destId="{181AAF98-2671-48BE-B741-C9E89C61A8C6}" srcOrd="2" destOrd="0" parTransId="{C9A0F091-7EA3-45E5-947A-BB5829A3517A}" sibTransId="{EF3E0287-8195-4E75-B6CD-CA4A5EBB563E}"/>
    <dgm:cxn modelId="{034C1009-37AA-4F7C-866F-2567AF6B5C38}" type="presOf" srcId="{159026A5-8056-40FA-AA81-A05A44505BC9}" destId="{4EAE9C06-A65D-4FDC-8837-6C4F2F02ACE4}" srcOrd="0" destOrd="0" presId="urn:microsoft.com/office/officeart/2005/8/layout/cycle1"/>
    <dgm:cxn modelId="{721B5067-8383-4275-AE10-12B68702CC4D}" type="presOf" srcId="{0DF4AB45-E796-4231-A797-35A68E277FD0}" destId="{28553BA9-B133-472C-8EE1-80547B7AC6D6}" srcOrd="0" destOrd="0" presId="urn:microsoft.com/office/officeart/2005/8/layout/cycle1"/>
    <dgm:cxn modelId="{D44FE3DD-91E9-4803-A2DA-27B3917E3E55}" type="presParOf" srcId="{684600B7-F885-49F9-AEDB-F5A4A08C89EB}" destId="{97FFEDB0-9247-4C5B-8179-EE934A066435}" srcOrd="0" destOrd="0" presId="urn:microsoft.com/office/officeart/2005/8/layout/cycle1"/>
    <dgm:cxn modelId="{B2CBA998-F73D-4E23-870C-38CC17B851BB}" type="presParOf" srcId="{684600B7-F885-49F9-AEDB-F5A4A08C89EB}" destId="{B3CB1568-A329-43D2-80CB-496478FBB955}" srcOrd="1" destOrd="0" presId="urn:microsoft.com/office/officeart/2005/8/layout/cycle1"/>
    <dgm:cxn modelId="{3483868F-254C-418B-A354-6ACCAD86E5EF}" type="presParOf" srcId="{684600B7-F885-49F9-AEDB-F5A4A08C89EB}" destId="{40E31DEC-A61A-4FE7-A912-D9EC1445181F}" srcOrd="2" destOrd="0" presId="urn:microsoft.com/office/officeart/2005/8/layout/cycle1"/>
    <dgm:cxn modelId="{7FDBEEE1-B15B-4828-BEE6-03FE01874541}" type="presParOf" srcId="{684600B7-F885-49F9-AEDB-F5A4A08C89EB}" destId="{73CCAD8A-E9A1-447C-AE92-F9889FFDE189}" srcOrd="3" destOrd="0" presId="urn:microsoft.com/office/officeart/2005/8/layout/cycle1"/>
    <dgm:cxn modelId="{46C79549-4A6D-4C77-A4F5-A80C69E4B6BB}" type="presParOf" srcId="{684600B7-F885-49F9-AEDB-F5A4A08C89EB}" destId="{28553BA9-B133-472C-8EE1-80547B7AC6D6}" srcOrd="4" destOrd="0" presId="urn:microsoft.com/office/officeart/2005/8/layout/cycle1"/>
    <dgm:cxn modelId="{42B80856-3922-4E0F-900A-B83236252C2A}" type="presParOf" srcId="{684600B7-F885-49F9-AEDB-F5A4A08C89EB}" destId="{4EAE9C06-A65D-4FDC-8837-6C4F2F02ACE4}" srcOrd="5" destOrd="0" presId="urn:microsoft.com/office/officeart/2005/8/layout/cycle1"/>
    <dgm:cxn modelId="{8D03DAEC-1054-405B-9DAD-ED43D8FD7EE6}" type="presParOf" srcId="{684600B7-F885-49F9-AEDB-F5A4A08C89EB}" destId="{BD4A551B-918C-4B13-9F6E-447799505DB9}" srcOrd="6" destOrd="0" presId="urn:microsoft.com/office/officeart/2005/8/layout/cycle1"/>
    <dgm:cxn modelId="{FE47A044-8547-48FF-AEB7-4F2674418C1A}" type="presParOf" srcId="{684600B7-F885-49F9-AEDB-F5A4A08C89EB}" destId="{96E95E77-EC13-4761-BAA5-70B480E56BB7}" srcOrd="7" destOrd="0" presId="urn:microsoft.com/office/officeart/2005/8/layout/cycle1"/>
    <dgm:cxn modelId="{F2090FA9-609C-475A-B90A-ABF88E7C7084}" type="presParOf" srcId="{684600B7-F885-49F9-AEDB-F5A4A08C89EB}" destId="{2E997040-1039-403D-A908-33617057D64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B1568-A329-43D2-80CB-496478FBB955}">
      <dsp:nvSpPr>
        <dsp:cNvPr id="0" name=""/>
        <dsp:cNvSpPr/>
      </dsp:nvSpPr>
      <dsp:spPr>
        <a:xfrm>
          <a:off x="3308233" y="226892"/>
          <a:ext cx="1157128" cy="115712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Replication virale en presence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d’ ARV</a:t>
          </a:r>
          <a:endParaRPr kumimoji="0" lang="en-GB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308233" y="226892"/>
        <a:ext cx="1157128" cy="1157128"/>
      </dsp:txXfrm>
    </dsp:sp>
    <dsp:sp modelId="{40E31DEC-A61A-4FE7-A912-D9EC1445181F}">
      <dsp:nvSpPr>
        <dsp:cNvPr id="0" name=""/>
        <dsp:cNvSpPr/>
      </dsp:nvSpPr>
      <dsp:spPr>
        <a:xfrm>
          <a:off x="1548168" y="-121"/>
          <a:ext cx="2733428" cy="2733428"/>
        </a:xfrm>
        <a:prstGeom prst="circularArrow">
          <a:avLst>
            <a:gd name="adj1" fmla="val 8255"/>
            <a:gd name="adj2" fmla="val 576661"/>
            <a:gd name="adj3" fmla="val 2961365"/>
            <a:gd name="adj4" fmla="val 53391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53BA9-B133-472C-8EE1-80547B7AC6D6}">
      <dsp:nvSpPr>
        <dsp:cNvPr id="0" name=""/>
        <dsp:cNvSpPr/>
      </dsp:nvSpPr>
      <dsp:spPr>
        <a:xfrm>
          <a:off x="2336318" y="1910299"/>
          <a:ext cx="1157128" cy="115712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Selection de virus mutants résistants aux TARV</a:t>
          </a:r>
          <a:endParaRPr kumimoji="0" lang="en-GB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336318" y="1910299"/>
        <a:ext cx="1157128" cy="1157128"/>
      </dsp:txXfrm>
    </dsp:sp>
    <dsp:sp modelId="{4EAE9C06-A65D-4FDC-8837-6C4F2F02ACE4}">
      <dsp:nvSpPr>
        <dsp:cNvPr id="0" name=""/>
        <dsp:cNvSpPr/>
      </dsp:nvSpPr>
      <dsp:spPr>
        <a:xfrm>
          <a:off x="1548168" y="-121"/>
          <a:ext cx="2733428" cy="2733428"/>
        </a:xfrm>
        <a:prstGeom prst="circularArrow">
          <a:avLst>
            <a:gd name="adj1" fmla="val 8255"/>
            <a:gd name="adj2" fmla="val 576661"/>
            <a:gd name="adj3" fmla="val 10169948"/>
            <a:gd name="adj4" fmla="val 7261974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95E77-EC13-4761-BAA5-70B480E56BB7}">
      <dsp:nvSpPr>
        <dsp:cNvPr id="0" name=""/>
        <dsp:cNvSpPr/>
      </dsp:nvSpPr>
      <dsp:spPr>
        <a:xfrm>
          <a:off x="1364403" y="226892"/>
          <a:ext cx="1157128" cy="115712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Suppression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virale incomplete</a:t>
          </a:r>
          <a:endParaRPr kumimoji="0" lang="en-GB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364403" y="226892"/>
        <a:ext cx="1157128" cy="1157128"/>
      </dsp:txXfrm>
    </dsp:sp>
    <dsp:sp modelId="{2E997040-1039-403D-A908-33617057D64E}">
      <dsp:nvSpPr>
        <dsp:cNvPr id="0" name=""/>
        <dsp:cNvSpPr/>
      </dsp:nvSpPr>
      <dsp:spPr>
        <a:xfrm>
          <a:off x="1548168" y="-121"/>
          <a:ext cx="2733428" cy="2733428"/>
        </a:xfrm>
        <a:prstGeom prst="circularArrow">
          <a:avLst>
            <a:gd name="adj1" fmla="val 8255"/>
            <a:gd name="adj2" fmla="val 576661"/>
            <a:gd name="adj3" fmla="val 16854396"/>
            <a:gd name="adj4" fmla="val 14968943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77F5A-84BB-4777-8AD0-E0BBFCAB26E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569DA-8BEA-44A5-96B5-5EE53295F36B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856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ZA" altLang="fr-FR" dirty="0">
              <a:cs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2DE5EF-90E3-404C-BF04-F65CF708DD13}" type="slidenum">
              <a:rPr lang="en-ZA" altLang="fr-FR">
                <a:latin typeface="Times New Roman" panose="02020603050405020304" pitchFamily="18" charset="0"/>
              </a:rPr>
              <a:pPr eaLnBrk="1" hangingPunct="1"/>
              <a:t>3</a:t>
            </a:fld>
            <a:endParaRPr lang="en-ZA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5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A3,B3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B2AA6-DCFE-4D44-B5A8-84C48DDE5BB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6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69DA-8BEA-44A5-96B5-5EE53295F36B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021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A" altLang="fr-FR" dirty="0">
              <a:cs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A0C3F5-0B34-46B1-BAA1-456C54DA4CB7}" type="slidenum">
              <a:rPr lang="en-GB" altLang="fr-FR">
                <a:latin typeface="Times New Roman" panose="02020603050405020304" pitchFamily="18" charset="0"/>
              </a:rPr>
              <a:pPr eaLnBrk="1" hangingPunct="1"/>
              <a:t>7</a:t>
            </a:fld>
            <a:endParaRPr lang="en-GB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6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DE66E2-A742-481D-9F7D-71E10C9636BE}" type="slidenum">
              <a:rPr lang="en-GB" altLang="fr-FR">
                <a:latin typeface="Times New Roman" panose="02020603050405020304" pitchFamily="18" charset="0"/>
              </a:rPr>
              <a:pPr eaLnBrk="1" hangingPunct="1"/>
              <a:t>8</a:t>
            </a:fld>
            <a:endParaRPr lang="en-GB" altLang="fr-FR" dirty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Resistance to ARVs develops at different speeds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69DA-8BEA-44A5-96B5-5EE53295F36B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359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FF1633-60AB-4D72-9E63-ECB03D0B5E30}" type="slidenum">
              <a:rPr lang="en-GB" altLang="fr-FR">
                <a:latin typeface="Times New Roman" panose="02020603050405020304" pitchFamily="18" charset="0"/>
              </a:rPr>
              <a:pPr eaLnBrk="1" hangingPunct="1"/>
              <a:t>10</a:t>
            </a:fld>
            <a:endParaRPr lang="en-GB" altLang="fr-FR" dirty="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>
                <a:cs typeface="Arial" panose="020B0604020202020204" pitchFamily="34" charset="0"/>
              </a:rPr>
              <a:t>Vicious circle – Poor adherence – Replication - Resistance</a:t>
            </a:r>
            <a:endParaRPr lang="en-GB" alt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0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Giles pour Diapo Switch</a:t>
            </a:r>
            <a:r>
              <a:rPr lang="fr-FR" baseline="0" dirty="0"/>
              <a:t> Rapide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B2AA6-DCFE-4D44-B5A8-84C48DDE5BB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618B-397B-4EE8-AC05-9354A182F387}" type="datetimeFigureOut">
              <a:rPr lang="en-ZA" smtClean="0"/>
              <a:pPr/>
              <a:t>2023/09/14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8C54-E801-4462-9A0D-C9C55E5063E9}" type="slidenum">
              <a:rPr lang="en-ZA" smtClean="0"/>
              <a:pPr/>
              <a:t>‹N°›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ctrTitle"/>
          </p:nvPr>
        </p:nvSpPr>
        <p:spPr bwMode="auto">
          <a:xfrm>
            <a:off x="231053" y="1052736"/>
            <a:ext cx="8643998" cy="2088232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BE" sz="3600" b="1" noProof="0" dirty="0">
                <a:latin typeface="Tahoma" pitchFamily="34" charset="0"/>
                <a:cs typeface="Times New Roman" pitchFamily="18" charset="0"/>
              </a:rPr>
              <a:t>Echec thérapeutique et passage en   2</a:t>
            </a:r>
            <a:r>
              <a:rPr lang="fr-BE" sz="3600" b="1" baseline="30000" noProof="0" dirty="0">
                <a:latin typeface="Tahoma" pitchFamily="34" charset="0"/>
                <a:cs typeface="Times New Roman" pitchFamily="18" charset="0"/>
              </a:rPr>
              <a:t>ème</a:t>
            </a:r>
            <a:r>
              <a:rPr lang="fr-BE" sz="3600" b="1" noProof="0" dirty="0">
                <a:latin typeface="Tahoma" pitchFamily="34" charset="0"/>
                <a:cs typeface="Times New Roman" pitchFamily="18" charset="0"/>
              </a:rPr>
              <a:t> ligne </a:t>
            </a:r>
            <a:br>
              <a:rPr lang="fr-BE" sz="3600" b="1" noProof="0" dirty="0">
                <a:latin typeface="Tahoma" pitchFamily="34" charset="0"/>
                <a:cs typeface="Times New Roman" pitchFamily="18" charset="0"/>
              </a:rPr>
            </a:br>
            <a:r>
              <a:rPr lang="fr-BE" sz="3600" b="1" noProof="0" dirty="0">
                <a:latin typeface="Tahoma" pitchFamily="34" charset="0"/>
                <a:cs typeface="Times New Roman" pitchFamily="18" charset="0"/>
              </a:rPr>
              <a:t>Quand sortir du guideline ?</a:t>
            </a:r>
            <a:endParaRPr lang="fr-BE" sz="3600" b="1" noProof="0" dirty="0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51920" y="4149080"/>
            <a:ext cx="4104456" cy="1752600"/>
          </a:xfrm>
        </p:spPr>
        <p:txBody>
          <a:bodyPr>
            <a:normAutofit/>
          </a:bodyPr>
          <a:lstStyle/>
          <a:p>
            <a:r>
              <a:rPr lang="fr-BE" sz="2100" b="1" noProof="0" dirty="0"/>
              <a:t>Rosie Burton/ Eric Goemaere </a:t>
            </a:r>
          </a:p>
          <a:p>
            <a:r>
              <a:rPr lang="fr-BE" sz="2100" b="1" noProof="0" dirty="0"/>
              <a:t>Formation Conakry février 2019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37058097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82043" y="1184381"/>
            <a:ext cx="7056586" cy="3684779"/>
            <a:chOff x="827584" y="2564904"/>
            <a:chExt cx="7056586" cy="4032448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127608460"/>
                </p:ext>
              </p:extLst>
            </p:nvPr>
          </p:nvGraphicFramePr>
          <p:xfrm>
            <a:off x="2054404" y="3239054"/>
            <a:ext cx="5829766" cy="33582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27584" y="2564904"/>
              <a:ext cx="3275256" cy="505224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folHlink"/>
                  </a:solidFill>
                  <a:latin typeface="Comic Sans MS" pitchFamily="66" charset="0"/>
                </a:rPr>
                <a:t>Mauvaise observance</a:t>
              </a:r>
              <a:endParaRPr lang="en-GB" sz="2400" b="1" dirty="0">
                <a:solidFill>
                  <a:schemeClr val="folHlink"/>
                </a:solidFill>
                <a:latin typeface="Comic Sans MS" pitchFamily="66" charset="0"/>
              </a:endParaRPr>
            </a:p>
          </p:txBody>
        </p:sp>
        <p:sp>
          <p:nvSpPr>
            <p:cNvPr id="19460" name="Line 11"/>
            <p:cNvSpPr>
              <a:spLocks noChangeShapeType="1"/>
            </p:cNvSpPr>
            <p:nvPr/>
          </p:nvSpPr>
          <p:spPr bwMode="auto">
            <a:xfrm>
              <a:off x="3059832" y="3140967"/>
              <a:ext cx="576064" cy="504057"/>
            </a:xfrm>
            <a:prstGeom prst="line">
              <a:avLst/>
            </a:prstGeom>
            <a:noFill/>
            <a:ln w="155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5536" y="72008"/>
            <a:ext cx="8229600" cy="836712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800" dirty="0">
                <a:solidFill>
                  <a:schemeClr val="bg1"/>
                </a:solidFill>
              </a:rPr>
              <a:t>L’échec thérapeutique: séquence temporelle  </a:t>
            </a:r>
          </a:p>
        </p:txBody>
      </p:sp>
      <p:grpSp>
        <p:nvGrpSpPr>
          <p:cNvPr id="7" name="Group 9"/>
          <p:cNvGrpSpPr/>
          <p:nvPr/>
        </p:nvGrpSpPr>
        <p:grpSpPr>
          <a:xfrm>
            <a:off x="1033260" y="5080402"/>
            <a:ext cx="7591876" cy="1742331"/>
            <a:chOff x="-502418" y="1676400"/>
            <a:chExt cx="9646418" cy="3548251"/>
          </a:xfrm>
          <a:solidFill>
            <a:schemeClr val="accent1"/>
          </a:solidFill>
        </p:grpSpPr>
        <p:sp>
          <p:nvSpPr>
            <p:cNvPr id="8" name="AutoShape 1027"/>
            <p:cNvSpPr>
              <a:spLocks noChangeArrowheads="1"/>
            </p:cNvSpPr>
            <p:nvPr/>
          </p:nvSpPr>
          <p:spPr bwMode="auto">
            <a:xfrm>
              <a:off x="533400" y="1676400"/>
              <a:ext cx="8610600" cy="990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" name="Text Box 1028"/>
            <p:cNvSpPr txBox="1">
              <a:spLocks noChangeArrowheads="1"/>
            </p:cNvSpPr>
            <p:nvPr/>
          </p:nvSpPr>
          <p:spPr bwMode="auto">
            <a:xfrm>
              <a:off x="1611312" y="2789239"/>
              <a:ext cx="1952576" cy="19430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b="1" dirty="0"/>
                <a:t>Echec virologique</a:t>
              </a:r>
            </a:p>
            <a:p>
              <a:pPr>
                <a:spcBef>
                  <a:spcPct val="50000"/>
                </a:spcBef>
                <a:defRPr/>
              </a:pPr>
              <a:endParaRPr lang="en-US" sz="1600" b="1" dirty="0"/>
            </a:p>
          </p:txBody>
        </p:sp>
        <p:sp>
          <p:nvSpPr>
            <p:cNvPr id="10" name="Text Box 1029"/>
            <p:cNvSpPr txBox="1">
              <a:spLocks noChangeArrowheads="1"/>
            </p:cNvSpPr>
            <p:nvPr/>
          </p:nvSpPr>
          <p:spPr bwMode="auto">
            <a:xfrm>
              <a:off x="3818373" y="2847346"/>
              <a:ext cx="2673772" cy="23773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b="1" dirty="0"/>
                <a:t>Echec immunologique </a:t>
              </a:r>
              <a:endParaRPr lang="en-US" sz="1600" b="1" dirty="0"/>
            </a:p>
          </p:txBody>
        </p:sp>
        <p:sp>
          <p:nvSpPr>
            <p:cNvPr id="11" name="Text Box 1030"/>
            <p:cNvSpPr txBox="1">
              <a:spLocks noChangeArrowheads="1"/>
            </p:cNvSpPr>
            <p:nvPr/>
          </p:nvSpPr>
          <p:spPr bwMode="auto">
            <a:xfrm>
              <a:off x="7162800" y="2819400"/>
              <a:ext cx="1798638" cy="23773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b="1" dirty="0"/>
                <a:t>Echec clinique</a:t>
              </a:r>
              <a:endParaRPr lang="en-US" sz="16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02418" y="2712647"/>
              <a:ext cx="2009671" cy="244446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Mauvaise </a:t>
              </a:r>
            </a:p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observance ou résistance acquise </a:t>
              </a:r>
              <a:endParaRPr lang="en-US" dirty="0">
                <a:cs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23928" y="5141318"/>
            <a:ext cx="236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TEMPS</a:t>
            </a:r>
          </a:p>
        </p:txBody>
      </p:sp>
    </p:spTree>
    <p:extLst>
      <p:ext uri="{BB962C8B-B14F-4D97-AF65-F5344CB8AC3E}">
        <p14:creationId xmlns:p14="http://schemas.microsoft.com/office/powerpoint/2010/main" val="26608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 dirty="0"/>
          </a:p>
        </p:txBody>
      </p:sp>
      <p:sp>
        <p:nvSpPr>
          <p:cNvPr id="17411" name="Rectangle 74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ZA" altLang="fr-FR" dirty="0"/>
          </a:p>
        </p:txBody>
      </p:sp>
      <p:sp>
        <p:nvSpPr>
          <p:cNvPr id="17412" name="Rectangle 117"/>
          <p:cNvSpPr>
            <a:spLocks noChangeArrowheads="1"/>
          </p:cNvSpPr>
          <p:nvPr/>
        </p:nvSpPr>
        <p:spPr bwMode="auto">
          <a:xfrm>
            <a:off x="0" y="-461963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ZA" altLang="fr-FR" dirty="0"/>
          </a:p>
        </p:txBody>
      </p:sp>
      <p:grpSp>
        <p:nvGrpSpPr>
          <p:cNvPr id="17413" name="Group 87"/>
          <p:cNvGrpSpPr>
            <a:grpSpLocks noChangeAspect="1"/>
          </p:cNvGrpSpPr>
          <p:nvPr/>
        </p:nvGrpSpPr>
        <p:grpSpPr bwMode="auto">
          <a:xfrm>
            <a:off x="539552" y="0"/>
            <a:ext cx="7524750" cy="6858000"/>
            <a:chOff x="1642" y="1657"/>
            <a:chExt cx="8430" cy="8480"/>
          </a:xfrm>
        </p:grpSpPr>
        <p:sp>
          <p:nvSpPr>
            <p:cNvPr id="17417" name="AutoShape 116"/>
            <p:cNvSpPr>
              <a:spLocks noChangeAspect="1" noChangeArrowheads="1" noTextEdit="1"/>
            </p:cNvSpPr>
            <p:nvPr/>
          </p:nvSpPr>
          <p:spPr bwMode="auto">
            <a:xfrm>
              <a:off x="1723" y="1657"/>
              <a:ext cx="8349" cy="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163" name="AutoShape 115"/>
            <p:cNvSpPr>
              <a:spLocks noChangeArrowheads="1"/>
            </p:cNvSpPr>
            <p:nvPr/>
          </p:nvSpPr>
          <p:spPr bwMode="auto">
            <a:xfrm>
              <a:off x="3707" y="1818"/>
              <a:ext cx="4172" cy="6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Monitoring par charge virale </a:t>
              </a:r>
              <a:endParaRPr lang="fr-B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fr-BE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AutoShape 114"/>
            <p:cNvSpPr>
              <a:spLocks noChangeArrowheads="1"/>
            </p:cNvSpPr>
            <p:nvPr/>
          </p:nvSpPr>
          <p:spPr bwMode="auto">
            <a:xfrm>
              <a:off x="1642" y="2782"/>
              <a:ext cx="3146" cy="6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fr-BE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faire un contrôle de </a:t>
              </a:r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CD</a:t>
              </a:r>
              <a:r>
                <a:rPr lang="fr-FR" sz="1100" baseline="-30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si chute de </a:t>
              </a:r>
              <a:r>
                <a:rPr lang="fr-FR" sz="1100" baseline="-30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CD</a:t>
              </a:r>
              <a:r>
                <a:rPr lang="fr-FR" sz="1100" baseline="-30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4 </a:t>
              </a:r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confirmé, faire une CV 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0" name="AutoShape 113"/>
            <p:cNvSpPr>
              <a:spLocks noChangeArrowheads="1"/>
            </p:cNvSpPr>
            <p:nvPr/>
          </p:nvSpPr>
          <p:spPr bwMode="auto">
            <a:xfrm>
              <a:off x="4749" y="4217"/>
              <a:ext cx="1879" cy="480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100" b="1" dirty="0">
                  <a:cs typeface="Times New Roman" panose="02020603050405020304" pitchFamily="18" charset="0"/>
                </a:rPr>
                <a:t>1</a:t>
              </a:r>
              <a:r>
                <a:rPr lang="en-US" altLang="fr-FR" sz="1100" b="1" baseline="30000" dirty="0">
                  <a:cs typeface="Times New Roman" panose="02020603050405020304" pitchFamily="18" charset="0"/>
                </a:rPr>
                <a:t>ère</a:t>
              </a:r>
              <a:r>
                <a:rPr lang="en-US" altLang="fr-FR" sz="1100" b="1" dirty="0">
                  <a:cs typeface="Times New Roman" panose="02020603050405020304" pitchFamily="18" charset="0"/>
                </a:rPr>
                <a:t>  </a:t>
              </a:r>
              <a:r>
                <a:rPr lang="en-US" altLang="fr-FR" sz="1100" b="1" dirty="0" err="1">
                  <a:cs typeface="Times New Roman" panose="02020603050405020304" pitchFamily="18" charset="0"/>
                </a:rPr>
                <a:t>ChargeVirale</a:t>
              </a:r>
              <a:endParaRPr lang="en-US" altLang="fr-FR" sz="800" dirty="0"/>
            </a:p>
            <a:p>
              <a:endParaRPr lang="en-US" altLang="fr-FR" dirty="0"/>
            </a:p>
          </p:txBody>
        </p:sp>
        <p:sp>
          <p:nvSpPr>
            <p:cNvPr id="17421" name="AutoShape 112"/>
            <p:cNvSpPr>
              <a:spLocks noChangeArrowheads="1"/>
            </p:cNvSpPr>
            <p:nvPr/>
          </p:nvSpPr>
          <p:spPr bwMode="auto">
            <a:xfrm>
              <a:off x="6210" y="5337"/>
              <a:ext cx="3549" cy="9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BE" altLang="fr-FR" sz="1100" b="1" dirty="0">
                  <a:cs typeface="Times New Roman" panose="02020603050405020304" pitchFamily="18" charset="0"/>
                </a:rPr>
                <a:t>&gt; 1000 copies / ml</a:t>
              </a:r>
              <a:endParaRPr lang="fr-BE" altLang="fr-FR" sz="800" dirty="0"/>
            </a:p>
            <a:p>
              <a:r>
                <a:rPr lang="fr-BE" altLang="fr-FR" sz="1100" dirty="0">
                  <a:cs typeface="Times New Roman" panose="02020603050405020304" pitchFamily="18" charset="0"/>
                </a:rPr>
                <a:t>- Renforcer  l’observance pendant 3 mois</a:t>
              </a:r>
              <a:endParaRPr lang="fr-BE" altLang="fr-FR" sz="800" dirty="0"/>
            </a:p>
            <a:p>
              <a:r>
                <a:rPr lang="en-US" altLang="fr-FR" sz="1100" dirty="0">
                  <a:cs typeface="Times New Roman" panose="02020603050405020304" pitchFamily="18" charset="0"/>
                </a:rPr>
                <a:t>- </a:t>
              </a:r>
              <a:r>
                <a:rPr lang="fr-BE" altLang="fr-FR" sz="1100" dirty="0">
                  <a:cs typeface="Times New Roman" panose="02020603050405020304" pitchFamily="18" charset="0"/>
                </a:rPr>
                <a:t>Puis réfère</a:t>
              </a:r>
              <a:r>
                <a:rPr lang="en-US" altLang="fr-FR" sz="1100" dirty="0">
                  <a:cs typeface="Times New Roman" panose="02020603050405020304" pitchFamily="18" charset="0"/>
                </a:rPr>
                <a:t> 2</a:t>
              </a:r>
              <a:r>
                <a:rPr lang="en-US" altLang="fr-FR" sz="1100" baseline="30000" dirty="0">
                  <a:cs typeface="Times New Roman" panose="02020603050405020304" pitchFamily="18" charset="0"/>
                </a:rPr>
                <a:t>ème</a:t>
              </a:r>
              <a:r>
                <a:rPr lang="en-US" altLang="fr-FR" sz="1100" dirty="0">
                  <a:cs typeface="Times New Roman" panose="02020603050405020304" pitchFamily="18" charset="0"/>
                </a:rPr>
                <a:t> charge </a:t>
              </a:r>
              <a:r>
                <a:rPr lang="fr-BE" altLang="fr-FR" sz="1100" dirty="0">
                  <a:cs typeface="Times New Roman" panose="02020603050405020304" pitchFamily="18" charset="0"/>
                </a:rPr>
                <a:t>virale</a:t>
              </a:r>
              <a:endParaRPr lang="fr-BE" altLang="fr-FR" sz="800" dirty="0"/>
            </a:p>
            <a:p>
              <a:endParaRPr lang="fr-BE" altLang="fr-FR" dirty="0"/>
            </a:p>
          </p:txBody>
        </p:sp>
        <p:sp>
          <p:nvSpPr>
            <p:cNvPr id="17422" name="AutoShape 111"/>
            <p:cNvSpPr>
              <a:spLocks noChangeArrowheads="1"/>
            </p:cNvSpPr>
            <p:nvPr/>
          </p:nvSpPr>
          <p:spPr bwMode="auto">
            <a:xfrm>
              <a:off x="2140" y="5337"/>
              <a:ext cx="3235" cy="9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BE" altLang="fr-FR" sz="1100" b="1">
                  <a:cs typeface="Times New Roman" panose="02020603050405020304" pitchFamily="18" charset="0"/>
                </a:rPr>
                <a:t>&lt; 1000 copies /ml</a:t>
              </a:r>
              <a:endParaRPr lang="fr-BE" altLang="fr-FR" sz="800"/>
            </a:p>
            <a:p>
              <a:pPr>
                <a:buFontTx/>
                <a:buChar char="-"/>
              </a:pPr>
              <a:r>
                <a:rPr lang="fr-BE" altLang="fr-FR" sz="1100">
                  <a:cs typeface="Times New Roman" panose="02020603050405020304" pitchFamily="18" charset="0"/>
                </a:rPr>
                <a:t>Investiguer l’observance au TARV</a:t>
              </a:r>
              <a:endParaRPr lang="fr-BE" altLang="fr-FR" sz="800"/>
            </a:p>
            <a:p>
              <a:pPr>
                <a:buFontTx/>
                <a:buChar char="-"/>
              </a:pPr>
              <a:endParaRPr lang="fr-BE" altLang="fr-FR"/>
            </a:p>
          </p:txBody>
        </p:sp>
        <p:sp>
          <p:nvSpPr>
            <p:cNvPr id="17423" name="AutoShape 110"/>
            <p:cNvSpPr>
              <a:spLocks noChangeArrowheads="1"/>
            </p:cNvSpPr>
            <p:nvPr/>
          </p:nvSpPr>
          <p:spPr bwMode="auto">
            <a:xfrm>
              <a:off x="7462" y="7897"/>
              <a:ext cx="2296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100" b="1">
                  <a:cs typeface="Times New Roman" panose="02020603050405020304" pitchFamily="18" charset="0"/>
                </a:rPr>
                <a:t>&gt; 1000 copies / ml</a:t>
              </a:r>
              <a:endParaRPr lang="en-US" altLang="fr-FR" sz="800"/>
            </a:p>
            <a:p>
              <a:endParaRPr lang="en-US" altLang="fr-FR"/>
            </a:p>
          </p:txBody>
        </p:sp>
        <p:sp>
          <p:nvSpPr>
            <p:cNvPr id="17424" name="AutoShape 108"/>
            <p:cNvSpPr>
              <a:spLocks noChangeArrowheads="1"/>
            </p:cNvSpPr>
            <p:nvPr/>
          </p:nvSpPr>
          <p:spPr bwMode="auto">
            <a:xfrm>
              <a:off x="4385" y="7856"/>
              <a:ext cx="1983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100" b="1">
                  <a:cs typeface="Times New Roman" panose="02020603050405020304" pitchFamily="18" charset="0"/>
                </a:rPr>
                <a:t>&lt; 1000 copies / ml</a:t>
              </a:r>
              <a:endParaRPr lang="en-US" altLang="fr-FR" sz="800"/>
            </a:p>
            <a:p>
              <a:endParaRPr lang="en-US" altLang="fr-FR"/>
            </a:p>
          </p:txBody>
        </p:sp>
        <p:sp>
          <p:nvSpPr>
            <p:cNvPr id="2155" name="AutoShape 107"/>
            <p:cNvSpPr>
              <a:spLocks noChangeArrowheads="1"/>
            </p:cNvSpPr>
            <p:nvPr/>
          </p:nvSpPr>
          <p:spPr bwMode="auto">
            <a:xfrm>
              <a:off x="7461" y="8696"/>
              <a:ext cx="2296" cy="9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fr-BE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Confirmer ET   </a:t>
              </a:r>
              <a:endParaRPr lang="fr-BE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fr-BE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Passer en </a:t>
              </a:r>
              <a:r>
                <a:rPr lang="fr-BE" sz="11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fr-BE" sz="1100" b="1" baseline="30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 </a:t>
              </a:r>
              <a:r>
                <a:rPr lang="fr-BE" sz="11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ligne</a:t>
              </a:r>
              <a:r>
                <a:rPr lang="fr-BE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si </a:t>
              </a:r>
              <a:endParaRPr lang="fr-BE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6" name="AutoShape 105"/>
            <p:cNvSpPr>
              <a:spLocks noChangeArrowheads="1"/>
            </p:cNvSpPr>
            <p:nvPr/>
          </p:nvSpPr>
          <p:spPr bwMode="auto">
            <a:xfrm>
              <a:off x="2140" y="8697"/>
              <a:ext cx="2714" cy="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100">
                  <a:cs typeface="Times New Roman" panose="02020603050405020304" pitchFamily="18" charset="0"/>
                </a:rPr>
                <a:t>Pas de </a:t>
              </a:r>
              <a:r>
                <a:rPr lang="fr-BE" altLang="fr-FR" sz="1100">
                  <a:cs typeface="Times New Roman" panose="02020603050405020304" pitchFamily="18" charset="0"/>
                </a:rPr>
                <a:t>changement</a:t>
              </a:r>
              <a:r>
                <a:rPr lang="en-US" altLang="fr-FR" sz="1100">
                  <a:cs typeface="Times New Roman" panose="02020603050405020304" pitchFamily="18" charset="0"/>
                </a:rPr>
                <a:t> de régime</a:t>
              </a:r>
              <a:endParaRPr lang="en-US" altLang="fr-FR" sz="800"/>
            </a:p>
            <a:p>
              <a:endParaRPr lang="en-US" altLang="fr-FR"/>
            </a:p>
          </p:txBody>
        </p:sp>
        <p:sp>
          <p:nvSpPr>
            <p:cNvPr id="17427" name="Line 104"/>
            <p:cNvSpPr>
              <a:spLocks noChangeShapeType="1"/>
            </p:cNvSpPr>
            <p:nvPr/>
          </p:nvSpPr>
          <p:spPr bwMode="auto">
            <a:xfrm>
              <a:off x="5688" y="245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28" name="Line 103"/>
            <p:cNvSpPr>
              <a:spLocks noChangeShapeType="1"/>
            </p:cNvSpPr>
            <p:nvPr/>
          </p:nvSpPr>
          <p:spPr bwMode="auto">
            <a:xfrm>
              <a:off x="5676" y="3493"/>
              <a:ext cx="12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29" name="Line 102"/>
            <p:cNvSpPr>
              <a:spLocks noChangeShapeType="1"/>
            </p:cNvSpPr>
            <p:nvPr/>
          </p:nvSpPr>
          <p:spPr bwMode="auto">
            <a:xfrm>
              <a:off x="2662" y="5017"/>
              <a:ext cx="59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0" name="Line 101"/>
            <p:cNvSpPr>
              <a:spLocks noChangeShapeType="1"/>
            </p:cNvSpPr>
            <p:nvPr/>
          </p:nvSpPr>
          <p:spPr bwMode="auto">
            <a:xfrm>
              <a:off x="5688" y="469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1" name="Line 100"/>
            <p:cNvSpPr>
              <a:spLocks noChangeShapeType="1"/>
            </p:cNvSpPr>
            <p:nvPr/>
          </p:nvSpPr>
          <p:spPr bwMode="auto">
            <a:xfrm>
              <a:off x="2662" y="5017"/>
              <a:ext cx="1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2" name="Line 99"/>
            <p:cNvSpPr>
              <a:spLocks noChangeShapeType="1"/>
            </p:cNvSpPr>
            <p:nvPr/>
          </p:nvSpPr>
          <p:spPr bwMode="auto">
            <a:xfrm>
              <a:off x="8610" y="501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3" name="Line 98"/>
            <p:cNvSpPr>
              <a:spLocks noChangeShapeType="1"/>
            </p:cNvSpPr>
            <p:nvPr/>
          </p:nvSpPr>
          <p:spPr bwMode="auto">
            <a:xfrm>
              <a:off x="5515" y="7411"/>
              <a:ext cx="340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4" name="Line 97"/>
            <p:cNvSpPr>
              <a:spLocks noChangeShapeType="1"/>
            </p:cNvSpPr>
            <p:nvPr/>
          </p:nvSpPr>
          <p:spPr bwMode="auto">
            <a:xfrm>
              <a:off x="5595" y="7411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5" name="Line 96"/>
            <p:cNvSpPr>
              <a:spLocks noChangeShapeType="1"/>
            </p:cNvSpPr>
            <p:nvPr/>
          </p:nvSpPr>
          <p:spPr bwMode="auto">
            <a:xfrm>
              <a:off x="8923" y="7417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6" name="Line 95"/>
            <p:cNvSpPr>
              <a:spLocks noChangeShapeType="1"/>
            </p:cNvSpPr>
            <p:nvPr/>
          </p:nvSpPr>
          <p:spPr bwMode="auto">
            <a:xfrm>
              <a:off x="4627" y="8390"/>
              <a:ext cx="1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7" name="Line 94"/>
            <p:cNvSpPr>
              <a:spLocks noChangeShapeType="1"/>
            </p:cNvSpPr>
            <p:nvPr/>
          </p:nvSpPr>
          <p:spPr bwMode="auto">
            <a:xfrm>
              <a:off x="8923" y="8377"/>
              <a:ext cx="1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8" name="Line 91"/>
            <p:cNvSpPr>
              <a:spLocks noChangeShapeType="1"/>
            </p:cNvSpPr>
            <p:nvPr/>
          </p:nvSpPr>
          <p:spPr bwMode="auto">
            <a:xfrm>
              <a:off x="2662" y="6297"/>
              <a:ext cx="1" cy="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9" name="AutoShape 90"/>
            <p:cNvSpPr>
              <a:spLocks noChangeArrowheads="1"/>
            </p:cNvSpPr>
            <p:nvPr/>
          </p:nvSpPr>
          <p:spPr bwMode="auto">
            <a:xfrm>
              <a:off x="7462" y="6617"/>
              <a:ext cx="1880" cy="480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100" b="1">
                  <a:cs typeface="Times New Roman" panose="02020603050405020304" pitchFamily="18" charset="0"/>
                </a:rPr>
                <a:t>2</a:t>
              </a:r>
              <a:r>
                <a:rPr lang="en-US" altLang="fr-FR" sz="1100" b="1" baseline="30000">
                  <a:cs typeface="Times New Roman" panose="02020603050405020304" pitchFamily="18" charset="0"/>
                </a:rPr>
                <a:t>ème</a:t>
              </a:r>
              <a:r>
                <a:rPr lang="en-US" altLang="fr-FR" sz="1100" b="1">
                  <a:cs typeface="Times New Roman" panose="02020603050405020304" pitchFamily="18" charset="0"/>
                </a:rPr>
                <a:t>  ChargeVirale</a:t>
              </a:r>
              <a:endParaRPr lang="en-US" altLang="fr-FR" sz="800"/>
            </a:p>
            <a:p>
              <a:endParaRPr lang="en-US" altLang="fr-FR"/>
            </a:p>
          </p:txBody>
        </p:sp>
        <p:sp>
          <p:nvSpPr>
            <p:cNvPr id="17440" name="Line 89"/>
            <p:cNvSpPr>
              <a:spLocks noChangeShapeType="1"/>
            </p:cNvSpPr>
            <p:nvPr/>
          </p:nvSpPr>
          <p:spPr bwMode="auto">
            <a:xfrm>
              <a:off x="8610" y="709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41" name="Line 88"/>
            <p:cNvSpPr>
              <a:spLocks noChangeShapeType="1"/>
            </p:cNvSpPr>
            <p:nvPr/>
          </p:nvSpPr>
          <p:spPr bwMode="auto">
            <a:xfrm>
              <a:off x="8610" y="629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35" name="AutoShape 114"/>
          <p:cNvSpPr>
            <a:spLocks noChangeArrowheads="1"/>
          </p:cNvSpPr>
          <p:nvPr/>
        </p:nvSpPr>
        <p:spPr bwMode="auto">
          <a:xfrm>
            <a:off x="3492500" y="908050"/>
            <a:ext cx="2420938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BE" sz="1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Routine: 3-6 M puis 1x/an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191" y="176005"/>
            <a:ext cx="3167893" cy="4261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75" y="1484822"/>
            <a:ext cx="4439298" cy="511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 rot="20316172">
            <a:off x="368144" y="4185477"/>
            <a:ext cx="2696145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‘</a:t>
            </a:r>
            <a:r>
              <a:rPr lang="en-US" sz="3600" dirty="0" err="1">
                <a:solidFill>
                  <a:srgbClr val="FF0000"/>
                </a:solidFill>
              </a:rPr>
              <a:t>regle</a:t>
            </a:r>
            <a:r>
              <a:rPr lang="en-US" sz="3600" dirty="0">
                <a:solidFill>
                  <a:srgbClr val="FF0000"/>
                </a:solidFill>
              </a:rPr>
              <a:t> 123a’</a:t>
            </a:r>
          </a:p>
          <a:p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BE" noProof="0" dirty="0"/>
              <a:t>Pour quoi une 2eme CV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sz="2800" noProof="0" dirty="0"/>
              <a:t>Si &lt; 1000 cp/ml:</a:t>
            </a:r>
          </a:p>
          <a:p>
            <a:r>
              <a:rPr lang="fr-BE" sz="2800" noProof="0" dirty="0"/>
              <a:t>Indique que 1ere CV élevée due a un défaut d’observance seulement et exclut une resistance  </a:t>
            </a:r>
          </a:p>
          <a:p>
            <a:endParaRPr lang="fr-BE" sz="2800" noProof="0" dirty="0"/>
          </a:p>
          <a:p>
            <a:pPr marL="0" indent="0">
              <a:buNone/>
            </a:pPr>
            <a:r>
              <a:rPr lang="fr-BE" sz="2800" noProof="0" dirty="0"/>
              <a:t>Si 2eme CV  &gt; 1,000 cp/ml:</a:t>
            </a:r>
          </a:p>
          <a:p>
            <a:r>
              <a:rPr lang="fr-BE" sz="2800" noProof="0" dirty="0"/>
              <a:t>Si bonne observance entre </a:t>
            </a:r>
            <a:r>
              <a:rPr lang="fr-BE" sz="2800" dirty="0"/>
              <a:t>l</a:t>
            </a:r>
            <a:r>
              <a:rPr lang="fr-BE" sz="2800" noProof="0" dirty="0"/>
              <a:t>es 2 CV , signe le développement d’une resistance et donc besoin de changer de régime </a:t>
            </a:r>
          </a:p>
          <a:p>
            <a:endParaRPr lang="fr-BE" sz="2800" noProof="0" dirty="0"/>
          </a:p>
          <a:p>
            <a:pPr marL="0" indent="0" algn="ctr">
              <a:buNone/>
            </a:pPr>
            <a:r>
              <a:rPr lang="fr-BE" sz="2800" noProof="0" dirty="0">
                <a:solidFill>
                  <a:srgbClr val="FF0000"/>
                </a:solidFill>
              </a:rPr>
              <a:t>La 2eme CV signe la resistance en situation de bonne observance </a:t>
            </a:r>
          </a:p>
          <a:p>
            <a:pPr marL="0" indent="0" algn="ctr">
              <a:buNone/>
            </a:pPr>
            <a:r>
              <a:rPr lang="fr-BE" sz="2800" noProof="0" dirty="0">
                <a:solidFill>
                  <a:srgbClr val="FF0000"/>
                </a:solidFill>
              </a:rPr>
              <a:t>Si resistance , le meme régime d’ ARV ne pourra plus ramener la CV a un niveau indétectable </a:t>
            </a:r>
          </a:p>
          <a:p>
            <a:endParaRPr lang="fr-BE" sz="2800" noProof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800" noProof="0" dirty="0"/>
          </a:p>
        </p:txBody>
      </p:sp>
    </p:spTree>
    <p:extLst>
      <p:ext uri="{BB962C8B-B14F-4D97-AF65-F5344CB8AC3E}">
        <p14:creationId xmlns:p14="http://schemas.microsoft.com/office/powerpoint/2010/main" val="140682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096"/>
            <a:ext cx="8229600" cy="1786210"/>
          </a:xfrm>
        </p:spPr>
        <p:txBody>
          <a:bodyPr>
            <a:normAutofit/>
          </a:bodyPr>
          <a:lstStyle/>
          <a:p>
            <a:r>
              <a:rPr lang="fr-BE" sz="3600" noProof="0" dirty="0"/>
              <a:t>L’algorithme classique de la CV est valide pour patients et approvisionnement régulier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60769"/>
            <a:ext cx="8712968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sz="2800" noProof="0" dirty="0"/>
              <a:t>Toutefois en réalité:</a:t>
            </a:r>
          </a:p>
          <a:p>
            <a:r>
              <a:rPr lang="fr-BE" sz="2800" noProof="0" dirty="0"/>
              <a:t>CV parfois non disponible , rupture de stock de réactifs </a:t>
            </a:r>
          </a:p>
          <a:p>
            <a:r>
              <a:rPr lang="fr-BE" sz="2800" noProof="0" dirty="0"/>
              <a:t>Temps de rendu des résultats prolonge  </a:t>
            </a:r>
          </a:p>
          <a:p>
            <a:r>
              <a:rPr lang="fr-BE" sz="2800" noProof="0" dirty="0"/>
              <a:t>Décision de changer de ligne proposé par un MD inexpérimenté </a:t>
            </a:r>
          </a:p>
          <a:p>
            <a:endParaRPr lang="fr-BE" sz="1700" noProof="0" dirty="0"/>
          </a:p>
          <a:p>
            <a:pPr marL="0" indent="0">
              <a:buNone/>
            </a:pPr>
            <a:r>
              <a:rPr lang="fr-BE" sz="2800" noProof="0" dirty="0"/>
              <a:t>Etude MSF montrent :</a:t>
            </a:r>
          </a:p>
          <a:p>
            <a:r>
              <a:rPr lang="fr-BE" altLang="fr-FR" sz="2800" noProof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Souvent long délai entre suspicion d'échec et passage en 2eme ligne- jusqu’a 2 ans </a:t>
            </a:r>
          </a:p>
          <a:p>
            <a:pPr marL="0" indent="0">
              <a:buNone/>
            </a:pPr>
            <a:endParaRPr lang="fr-BE" altLang="fr-FR" sz="2800" noProof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fr-BE" altLang="fr-FR" sz="2800" noProof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Conséquences si le service de la CV n’est pas dispo ?</a:t>
            </a:r>
          </a:p>
          <a:p>
            <a:pPr marL="0" indent="0">
              <a:buNone/>
            </a:pPr>
            <a:r>
              <a:rPr lang="fr-BE" altLang="fr-FR" sz="2800" noProof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Patients en échec vont développer des nouveaux épisodes cliniques de stade 3 ou 4 avec haut risque de mortalité  </a:t>
            </a:r>
          </a:p>
          <a:p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1000853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592288"/>
          </a:xfrm>
        </p:spPr>
        <p:txBody>
          <a:bodyPr>
            <a:normAutofit/>
          </a:bodyPr>
          <a:lstStyle/>
          <a:p>
            <a:r>
              <a:rPr lang="fr-BE" noProof="0" dirty="0"/>
              <a:t>Cas Clinique : </a:t>
            </a:r>
            <a:br>
              <a:rPr lang="fr-BE" noProof="0" dirty="0"/>
            </a:br>
            <a:r>
              <a:rPr lang="fr-BE" noProof="0" dirty="0"/>
              <a:t/>
            </a:r>
            <a:br>
              <a:rPr lang="fr-BE" noProof="0" dirty="0"/>
            </a:b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45716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BE" noProof="0" dirty="0"/>
              <a:t>Femme de 25 ans sous TDF/3TC/EFV </a:t>
            </a:r>
            <a:r>
              <a:rPr lang="fr-BE" dirty="0"/>
              <a:t>depuis</a:t>
            </a:r>
            <a:r>
              <a:rPr lang="fr-BE" noProof="0" dirty="0"/>
              <a:t> 4 ans. Jamais eu de CV . Admission pour dyspnée </a:t>
            </a:r>
            <a:r>
              <a:rPr lang="fr-BE" dirty="0"/>
              <a:t>avec une FR</a:t>
            </a:r>
            <a:r>
              <a:rPr lang="fr-BE" noProof="0" dirty="0"/>
              <a:t> a 44 et confusion </a:t>
            </a:r>
          </a:p>
          <a:p>
            <a:r>
              <a:rPr lang="fr-BE" noProof="0" dirty="0"/>
              <a:t>CD4 =  19 Cellules. </a:t>
            </a:r>
            <a:r>
              <a:rPr lang="fr-BE" noProof="0" dirty="0" err="1"/>
              <a:t>CrAg</a:t>
            </a:r>
            <a:r>
              <a:rPr lang="fr-BE" noProof="0" dirty="0"/>
              <a:t> sérique: négatif. TBLAM positif, </a:t>
            </a:r>
            <a:r>
              <a:rPr lang="fr-BE" noProof="0" dirty="0" err="1"/>
              <a:t>GnXpert</a:t>
            </a:r>
            <a:r>
              <a:rPr lang="fr-BE" noProof="0" dirty="0"/>
              <a:t> positif et sensible a la  rifampicine.  </a:t>
            </a:r>
          </a:p>
          <a:p>
            <a:pPr marL="0" indent="0">
              <a:buNone/>
            </a:pPr>
            <a:endParaRPr lang="fr-BE" noProof="0" dirty="0"/>
          </a:p>
          <a:p>
            <a:pPr lvl="0"/>
            <a:r>
              <a:rPr lang="fr-BE" noProof="0" dirty="0"/>
              <a:t>S'améliore sous traitement conjoint de PCP, TB, </a:t>
            </a:r>
            <a:r>
              <a:rPr lang="fr-BE" dirty="0"/>
              <a:t>P</a:t>
            </a:r>
            <a:r>
              <a:rPr lang="fr-BE" noProof="0" dirty="0" err="1"/>
              <a:t>neumonie</a:t>
            </a:r>
            <a:r>
              <a:rPr lang="fr-BE" noProof="0" dirty="0"/>
              <a:t> bactérienne et Toxoplasmose.  </a:t>
            </a:r>
          </a:p>
          <a:p>
            <a:pPr lvl="0"/>
            <a:endParaRPr lang="fr-BE" noProof="0" dirty="0"/>
          </a:p>
          <a:p>
            <a:pPr lvl="0"/>
            <a:r>
              <a:rPr lang="fr-BE" noProof="0" dirty="0"/>
              <a:t>Une fois sa confusion résolue , elle rencontre votre conseiller et elle déclare de ne pas divulgue son statuts a la famille sous crainte d’être abandonnée, raison de son observance sub-optimale . </a:t>
            </a:r>
          </a:p>
          <a:p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60935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1600" b="1" noProof="0" dirty="0"/>
              <a:t>Question 1:</a:t>
            </a:r>
          </a:p>
          <a:p>
            <a:pPr lvl="0"/>
            <a:r>
              <a:rPr lang="fr-BE" sz="1600" noProof="0" dirty="0"/>
              <a:t>Vous découvrez une CV antérieure de 6 mois a 11,739 cp/ml. </a:t>
            </a:r>
          </a:p>
          <a:p>
            <a:pPr lvl="0"/>
            <a:r>
              <a:rPr lang="fr-BE" sz="1600" noProof="0" dirty="0"/>
              <a:t>Vous prescrivez une CV ciblée le jour de son admission . </a:t>
            </a:r>
          </a:p>
          <a:p>
            <a:pPr lvl="0"/>
            <a:r>
              <a:rPr lang="fr-BE" sz="1600" noProof="0" dirty="0"/>
              <a:t>Résultat disponible en 4 jours qui montre une CV a 17,963.</a:t>
            </a:r>
          </a:p>
          <a:p>
            <a:pPr lvl="0"/>
            <a:r>
              <a:rPr lang="fr-BE" sz="1600" noProof="0" dirty="0"/>
              <a:t>Votre stratégie pour son TARV ?</a:t>
            </a:r>
          </a:p>
          <a:p>
            <a:pPr lvl="0"/>
            <a:endParaRPr lang="fr-BE" sz="1600" noProof="0" dirty="0"/>
          </a:p>
          <a:p>
            <a:pPr marL="0" indent="0">
              <a:buNone/>
            </a:pPr>
            <a:r>
              <a:rPr lang="fr-BE" sz="1600" noProof="0" dirty="0"/>
              <a:t> </a:t>
            </a:r>
            <a:r>
              <a:rPr lang="fr-BE" sz="1600" b="1" noProof="0" dirty="0"/>
              <a:t>Question 2:</a:t>
            </a:r>
          </a:p>
          <a:p>
            <a:pPr lvl="0"/>
            <a:r>
              <a:rPr lang="fr-BE" sz="1600" noProof="0" dirty="0"/>
              <a:t>Pas de CV antérieure  </a:t>
            </a:r>
          </a:p>
          <a:p>
            <a:r>
              <a:rPr lang="fr-BE" sz="1600" noProof="0" dirty="0"/>
              <a:t>Vous prescrivez une CV ciblée le jour de son admission . </a:t>
            </a:r>
          </a:p>
          <a:p>
            <a:pPr lvl="0"/>
            <a:r>
              <a:rPr lang="fr-BE" sz="1600" b="1" noProof="0" dirty="0"/>
              <a:t>Résultat disponible en 4 jours , CV : 17,963</a:t>
            </a:r>
            <a:r>
              <a:rPr lang="fr-BE" sz="1600" noProof="0" dirty="0"/>
              <a:t>.</a:t>
            </a:r>
          </a:p>
          <a:p>
            <a:r>
              <a:rPr lang="fr-BE" sz="1600" dirty="0"/>
              <a:t>Que pensez-vous </a:t>
            </a:r>
            <a:r>
              <a:rPr lang="fr-BE" sz="1600" noProof="0" dirty="0"/>
              <a:t> TARV ?  </a:t>
            </a:r>
          </a:p>
          <a:p>
            <a:endParaRPr lang="fr-BE" sz="1600" noProof="0" dirty="0"/>
          </a:p>
          <a:p>
            <a:pPr marL="0" indent="0">
              <a:buNone/>
            </a:pPr>
            <a:r>
              <a:rPr lang="fr-BE" sz="1600" noProof="0" dirty="0"/>
              <a:t> </a:t>
            </a:r>
            <a:r>
              <a:rPr lang="fr-BE" sz="1600" b="1" noProof="0" dirty="0"/>
              <a:t>Question 3:</a:t>
            </a:r>
          </a:p>
          <a:p>
            <a:r>
              <a:rPr lang="fr-BE" sz="1600" noProof="0" dirty="0"/>
              <a:t>Pas de CV antérieure  </a:t>
            </a:r>
          </a:p>
          <a:p>
            <a:pPr lvl="0"/>
            <a:r>
              <a:rPr lang="fr-BE" sz="1600" noProof="0" dirty="0"/>
              <a:t>Vous prescrivez une CV ciblée le jour de son admission. </a:t>
            </a:r>
            <a:r>
              <a:rPr lang="fr-BE" sz="1600" b="1" noProof="0" dirty="0"/>
              <a:t>Mais rupture de stock de réactifs qui seront disponible dans 4 mois </a:t>
            </a:r>
            <a:r>
              <a:rPr lang="fr-BE" sz="1600" b="1" dirty="0"/>
              <a:t>peut être</a:t>
            </a:r>
            <a:r>
              <a:rPr lang="fr-BE" sz="1600" b="1" noProof="0" dirty="0"/>
              <a:t>. </a:t>
            </a:r>
          </a:p>
          <a:p>
            <a:pPr lvl="0"/>
            <a:r>
              <a:rPr lang="fr-BE" sz="1600" dirty="0"/>
              <a:t>Quel est votre conduite a tenir pour sa</a:t>
            </a:r>
            <a:r>
              <a:rPr lang="fr-BE" sz="1600" noProof="0" dirty="0"/>
              <a:t> TARV ?  </a:t>
            </a:r>
          </a:p>
          <a:p>
            <a:pPr lvl="0"/>
            <a:endParaRPr lang="fr-BE" sz="1600" noProof="0" dirty="0"/>
          </a:p>
          <a:p>
            <a:pPr marL="0" indent="0">
              <a:buNone/>
            </a:pPr>
            <a:r>
              <a:rPr lang="fr-BE" sz="1600" b="1" noProof="0" dirty="0"/>
              <a:t>Question 4:</a:t>
            </a:r>
          </a:p>
          <a:p>
            <a:r>
              <a:rPr lang="fr-BE" sz="1600" noProof="0" dirty="0"/>
              <a:t>Pour cette question , modification de l’histoire clinique: confusion résolue , elle déclare ne pas avoir divulgue son statut a la famille sous crainte d’être abandonnée, raison de son observance sub-optimale et </a:t>
            </a:r>
            <a:r>
              <a:rPr lang="fr-BE" sz="1600" b="1" noProof="0" dirty="0"/>
              <a:t>admet avoir arrêté sa TARV pour les derniers 6 mois </a:t>
            </a:r>
            <a:r>
              <a:rPr lang="fr-BE" sz="1600" noProof="0" dirty="0"/>
              <a:t>.</a:t>
            </a:r>
          </a:p>
          <a:p>
            <a:r>
              <a:rPr lang="fr-BE" sz="1600" noProof="0" dirty="0"/>
              <a:t>Quelle est votre stratégie pour son TARV ?</a:t>
            </a:r>
          </a:p>
        </p:txBody>
      </p:sp>
    </p:spTree>
    <p:extLst>
      <p:ext uri="{BB962C8B-B14F-4D97-AF65-F5344CB8AC3E}">
        <p14:creationId xmlns:p14="http://schemas.microsoft.com/office/powerpoint/2010/main" val="42373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V="1">
            <a:off x="9341249" y="4369196"/>
            <a:ext cx="34316" cy="181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2232" y="164630"/>
            <a:ext cx="883567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VL &amp; switch -&gt; treatment history, CD4 and suppression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1734" y="5274011"/>
            <a:ext cx="1861723" cy="1583989"/>
            <a:chOff x="308224" y="4994947"/>
            <a:chExt cx="1861723" cy="158398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431" y="4994947"/>
              <a:ext cx="1520028" cy="144695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08224" y="6348104"/>
              <a:ext cx="1861723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Johanna Ledwaba, NICD, June 2017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82942" y="754748"/>
            <a:ext cx="1668128" cy="43300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ARV Naïf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47955" y="744433"/>
            <a:ext cx="2681555" cy="43300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ARV Non naïfs ( &gt; 6M)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3050" y="1647396"/>
            <a:ext cx="2231926" cy="43300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 1</a:t>
            </a:r>
            <a:r>
              <a:rPr lang="en-US" baseline="30000" dirty="0"/>
              <a:t>st</a:t>
            </a:r>
            <a:r>
              <a:rPr lang="en-US" dirty="0"/>
              <a:t> line ART asap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50103" y="744433"/>
            <a:ext cx="2189965" cy="43300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Sous ARV (&lt; 6 M)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12821" y="2002390"/>
            <a:ext cx="2399339" cy="43300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Interruption RX (&gt; 6M)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72200" y="1834008"/>
            <a:ext cx="2666522" cy="80401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 interruption &gt;6M</a:t>
            </a:r>
          </a:p>
          <a:p>
            <a:pPr algn="ctr"/>
            <a:r>
              <a:rPr lang="en-US" dirty="0"/>
              <a:t>Echec therapeutique  ( sous ARV)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90881" y="2838973"/>
            <a:ext cx="1831254" cy="433004"/>
            <a:chOff x="3771733" y="2756113"/>
            <a:chExt cx="1831254" cy="433004"/>
          </a:xfrm>
        </p:grpSpPr>
        <p:sp>
          <p:nvSpPr>
            <p:cNvPr id="7" name="Oval 6"/>
            <p:cNvSpPr/>
            <p:nvPr/>
          </p:nvSpPr>
          <p:spPr>
            <a:xfrm>
              <a:off x="3771733" y="2756113"/>
              <a:ext cx="1766646" cy="4330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7686" y="2774475"/>
              <a:ext cx="1605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CV fast track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14968" y="3605420"/>
            <a:ext cx="1553523" cy="360046"/>
            <a:chOff x="3771733" y="2756113"/>
            <a:chExt cx="1831254" cy="433004"/>
          </a:xfrm>
        </p:grpSpPr>
        <p:sp>
          <p:nvSpPr>
            <p:cNvPr id="40" name="Oval 39"/>
            <p:cNvSpPr/>
            <p:nvPr/>
          </p:nvSpPr>
          <p:spPr>
            <a:xfrm>
              <a:off x="3771733" y="2756113"/>
              <a:ext cx="1766646" cy="4330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97686" y="2774475"/>
              <a:ext cx="1605301" cy="333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&gt; 1000cp/ml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48960" y="3605420"/>
            <a:ext cx="1553523" cy="360046"/>
            <a:chOff x="3771733" y="2756113"/>
            <a:chExt cx="1831254" cy="433004"/>
          </a:xfrm>
        </p:grpSpPr>
        <p:sp>
          <p:nvSpPr>
            <p:cNvPr id="43" name="Oval 42"/>
            <p:cNvSpPr/>
            <p:nvPr/>
          </p:nvSpPr>
          <p:spPr>
            <a:xfrm>
              <a:off x="3771733" y="2756113"/>
              <a:ext cx="1766646" cy="4330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97686" y="2774475"/>
              <a:ext cx="1605301" cy="34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&lt; 1000cp/ml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8446" y="2809180"/>
            <a:ext cx="1831254" cy="433004"/>
            <a:chOff x="3771733" y="2756113"/>
            <a:chExt cx="1831254" cy="433004"/>
          </a:xfrm>
        </p:grpSpPr>
        <p:sp>
          <p:nvSpPr>
            <p:cNvPr id="46" name="Oval 45"/>
            <p:cNvSpPr/>
            <p:nvPr/>
          </p:nvSpPr>
          <p:spPr>
            <a:xfrm>
              <a:off x="3771733" y="2756113"/>
              <a:ext cx="1766646" cy="4330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97686" y="2774475"/>
              <a:ext cx="1605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CV 6 M 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36420" y="3475892"/>
            <a:ext cx="1241771" cy="378492"/>
            <a:chOff x="3771733" y="2756114"/>
            <a:chExt cx="1766646" cy="433004"/>
          </a:xfrm>
          <a:solidFill>
            <a:srgbClr val="FF0000"/>
          </a:solidFill>
        </p:grpSpPr>
        <p:sp>
          <p:nvSpPr>
            <p:cNvPr id="49" name="Oval 48"/>
            <p:cNvSpPr/>
            <p:nvPr/>
          </p:nvSpPr>
          <p:spPr>
            <a:xfrm>
              <a:off x="3771733" y="2756114"/>
              <a:ext cx="1766646" cy="433004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97686" y="2797800"/>
              <a:ext cx="1225261" cy="3168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CD4 &lt; 100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51235" y="3490201"/>
            <a:ext cx="1241771" cy="378492"/>
            <a:chOff x="3771733" y="2756114"/>
            <a:chExt cx="1766646" cy="433004"/>
          </a:xfrm>
          <a:solidFill>
            <a:srgbClr val="00B050"/>
          </a:solidFill>
        </p:grpSpPr>
        <p:sp>
          <p:nvSpPr>
            <p:cNvPr id="56" name="Oval 55"/>
            <p:cNvSpPr/>
            <p:nvPr/>
          </p:nvSpPr>
          <p:spPr>
            <a:xfrm>
              <a:off x="3771733" y="2756114"/>
              <a:ext cx="1766646" cy="433004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97686" y="2797800"/>
              <a:ext cx="1365724" cy="3168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CD4 &gt;  100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06524" y="4459716"/>
            <a:ext cx="2707323" cy="79015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Passage en 2</a:t>
            </a:r>
            <a:r>
              <a:rPr lang="en-US" baseline="30000" dirty="0"/>
              <a:t>nd</a:t>
            </a:r>
            <a:r>
              <a:rPr lang="en-US" dirty="0"/>
              <a:t> ligne ou reference sine die pour decision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258962" y="4482595"/>
            <a:ext cx="5175640" cy="7036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Restart or continuer  1</a:t>
            </a:r>
            <a:r>
              <a:rPr lang="en-US" baseline="30000" dirty="0"/>
              <a:t>st</a:t>
            </a:r>
            <a:r>
              <a:rPr lang="en-US" dirty="0"/>
              <a:t> ligne avec suivi rapproche</a:t>
            </a:r>
          </a:p>
          <a:p>
            <a:pPr algn="ctr"/>
            <a:r>
              <a:rPr lang="en-US" dirty="0"/>
              <a:t>Depistage NOUVEAU stade IV chaque visite </a:t>
            </a:r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Repeter CV a  3 M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93259" y="5630224"/>
            <a:ext cx="1553523" cy="360046"/>
            <a:chOff x="3771733" y="2756113"/>
            <a:chExt cx="1831254" cy="433004"/>
          </a:xfrm>
        </p:grpSpPr>
        <p:sp>
          <p:nvSpPr>
            <p:cNvPr id="62" name="Oval 61"/>
            <p:cNvSpPr/>
            <p:nvPr/>
          </p:nvSpPr>
          <p:spPr>
            <a:xfrm>
              <a:off x="3771733" y="2756113"/>
              <a:ext cx="1766646" cy="4330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97686" y="2774475"/>
              <a:ext cx="1605301" cy="333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&gt; 1000cp/ml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22652" y="5617826"/>
            <a:ext cx="1553523" cy="360046"/>
            <a:chOff x="3771733" y="2756113"/>
            <a:chExt cx="1831254" cy="433004"/>
          </a:xfrm>
        </p:grpSpPr>
        <p:sp>
          <p:nvSpPr>
            <p:cNvPr id="65" name="Oval 64"/>
            <p:cNvSpPr/>
            <p:nvPr/>
          </p:nvSpPr>
          <p:spPr>
            <a:xfrm>
              <a:off x="3771733" y="2756113"/>
              <a:ext cx="1766646" cy="4330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97686" y="2774475"/>
              <a:ext cx="1605301" cy="34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&lt; 1000cp/ml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3362253" y="6267119"/>
            <a:ext cx="2707323" cy="43878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Passer en 2eme ligne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331399" y="6253661"/>
            <a:ext cx="2707323" cy="43878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Continuer 1</a:t>
            </a:r>
            <a:r>
              <a:rPr lang="en-US" baseline="30000" dirty="0"/>
              <a:t>st</a:t>
            </a:r>
            <a:r>
              <a:rPr lang="en-US" dirty="0"/>
              <a:t> ligne</a:t>
            </a:r>
          </a:p>
        </p:txBody>
      </p:sp>
      <p:cxnSp>
        <p:nvCxnSpPr>
          <p:cNvPr id="80" name="Straight Connector 79"/>
          <p:cNvCxnSpPr>
            <a:stCxn id="30" idx="2"/>
          </p:cNvCxnSpPr>
          <p:nvPr/>
        </p:nvCxnSpPr>
        <p:spPr>
          <a:xfrm flipH="1">
            <a:off x="7342685" y="2638024"/>
            <a:ext cx="362776" cy="203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6148804" y="3256130"/>
            <a:ext cx="2059458" cy="364558"/>
            <a:chOff x="6148804" y="3256130"/>
            <a:chExt cx="2059458" cy="36455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148804" y="3388622"/>
              <a:ext cx="20578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148804" y="3388622"/>
              <a:ext cx="0" cy="2009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208262" y="3419737"/>
              <a:ext cx="0" cy="2009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7" idx="4"/>
            </p:cNvCxnSpPr>
            <p:nvPr/>
          </p:nvCxnSpPr>
          <p:spPr>
            <a:xfrm flipV="1">
              <a:off x="7163925" y="3256130"/>
              <a:ext cx="0" cy="1324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>
            <a:off x="5193006" y="1558217"/>
            <a:ext cx="26715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864527" y="1558217"/>
            <a:ext cx="0" cy="2009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821774" y="1177437"/>
            <a:ext cx="0" cy="380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193006" y="1591327"/>
            <a:ext cx="0" cy="2009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627729" y="4077314"/>
            <a:ext cx="40131" cy="19129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5194647" y="5218620"/>
            <a:ext cx="2059458" cy="364558"/>
            <a:chOff x="6148804" y="3256130"/>
            <a:chExt cx="2059458" cy="364558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6148804" y="3388622"/>
              <a:ext cx="20578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148804" y="3388622"/>
              <a:ext cx="0" cy="2009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8208262" y="3419737"/>
              <a:ext cx="0" cy="2009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7163925" y="3256130"/>
              <a:ext cx="0" cy="1324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6209768" y="3965466"/>
            <a:ext cx="13816" cy="494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56" idx="4"/>
          </p:cNvCxnSpPr>
          <p:nvPr/>
        </p:nvCxnSpPr>
        <p:spPr>
          <a:xfrm>
            <a:off x="4572121" y="3868693"/>
            <a:ext cx="17918" cy="566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9" idx="4"/>
          </p:cNvCxnSpPr>
          <p:nvPr/>
        </p:nvCxnSpPr>
        <p:spPr>
          <a:xfrm flipH="1">
            <a:off x="1851069" y="3854384"/>
            <a:ext cx="806237" cy="642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2657306" y="2945210"/>
            <a:ext cx="2059458" cy="364558"/>
            <a:chOff x="6148804" y="3256130"/>
            <a:chExt cx="2059458" cy="364558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6148804" y="3388622"/>
              <a:ext cx="205787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148804" y="3388622"/>
              <a:ext cx="0" cy="2009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208262" y="3419737"/>
              <a:ext cx="0" cy="2009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7163925" y="3256130"/>
              <a:ext cx="0" cy="1324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26" idx="2"/>
          </p:cNvCxnSpPr>
          <p:nvPr/>
        </p:nvCxnSpPr>
        <p:spPr>
          <a:xfrm flipH="1">
            <a:off x="3686245" y="2435394"/>
            <a:ext cx="1126246" cy="509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017006" y="1367827"/>
            <a:ext cx="25280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497049" y="1367827"/>
            <a:ext cx="0" cy="22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6" idx="2"/>
          </p:cNvCxnSpPr>
          <p:nvPr/>
        </p:nvCxnSpPr>
        <p:spPr>
          <a:xfrm>
            <a:off x="1017006" y="1187752"/>
            <a:ext cx="0" cy="180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25" idx="2"/>
          </p:cNvCxnSpPr>
          <p:nvPr/>
        </p:nvCxnSpPr>
        <p:spPr>
          <a:xfrm flipV="1">
            <a:off x="3545085" y="1177437"/>
            <a:ext cx="1" cy="190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22" idx="2"/>
            <a:endCxn id="46" idx="0"/>
          </p:cNvCxnSpPr>
          <p:nvPr/>
        </p:nvCxnSpPr>
        <p:spPr>
          <a:xfrm>
            <a:off x="1319013" y="2080400"/>
            <a:ext cx="32756" cy="728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62" idx="4"/>
          </p:cNvCxnSpPr>
          <p:nvPr/>
        </p:nvCxnSpPr>
        <p:spPr>
          <a:xfrm>
            <a:off x="5042616" y="5990270"/>
            <a:ext cx="0" cy="2633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666073" y="6003728"/>
            <a:ext cx="0" cy="2633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7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30" grpId="0" animBg="1"/>
      <p:bldP spid="58" grpId="0" animBg="1"/>
      <p:bldP spid="60" grpId="0" animBg="1"/>
      <p:bldP spid="67" grpId="0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noProof="0" dirty="0">
                <a:solidFill>
                  <a:srgbClr val="FF0000"/>
                </a:solidFill>
              </a:rPr>
              <a:t>Conclusions : la règle 123a ne </a:t>
            </a:r>
            <a:r>
              <a:rPr lang="fr-BE" noProof="0">
                <a:solidFill>
                  <a:srgbClr val="FF0000"/>
                </a:solidFill>
              </a:rPr>
              <a:t>s’applique pas pour </a:t>
            </a:r>
            <a:r>
              <a:rPr lang="fr-BE" noProof="0" dirty="0">
                <a:solidFill>
                  <a:srgbClr val="FF0000"/>
                </a:solidFill>
              </a:rPr>
              <a:t>tous </a:t>
            </a:r>
            <a:r>
              <a:rPr lang="fr-BE" noProof="0">
                <a:solidFill>
                  <a:srgbClr val="FF0000"/>
                </a:solidFill>
              </a:rPr>
              <a:t>les patients</a:t>
            </a:r>
            <a:endParaRPr lang="fr-BE" noProof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67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noProof="0" dirty="0"/>
              <a:t>Tenez compte de :</a:t>
            </a:r>
          </a:p>
          <a:p>
            <a:pPr marL="0" indent="0">
              <a:buNone/>
            </a:pPr>
            <a:endParaRPr lang="fr-BE" sz="1800" noProof="0" dirty="0"/>
          </a:p>
          <a:p>
            <a:r>
              <a:rPr lang="fr-BE" sz="2800" noProof="0" dirty="0"/>
              <a:t>Patient avec VIH avance nécessitant une hospitalisation , en particulier si  CD4 bas</a:t>
            </a:r>
          </a:p>
          <a:p>
            <a:r>
              <a:rPr lang="fr-BE" sz="2800" noProof="0" dirty="0"/>
              <a:t>CV pas toujours disponible </a:t>
            </a:r>
          </a:p>
          <a:p>
            <a:r>
              <a:rPr lang="fr-BE" sz="2800" noProof="0" dirty="0"/>
              <a:t>Délai de disponibilité des résultats  </a:t>
            </a:r>
          </a:p>
          <a:p>
            <a:endParaRPr lang="fr-BE" sz="2800" noProof="0" dirty="0"/>
          </a:p>
          <a:p>
            <a:r>
              <a:rPr lang="fr-BE" sz="2800" noProof="0" dirty="0"/>
              <a:t>Ces patient peuvent-ils attendre 2 CV avant de passer en 2eme ligne ?</a:t>
            </a:r>
          </a:p>
          <a:p>
            <a:endParaRPr lang="fr-BE" sz="2800" noProof="0" dirty="0"/>
          </a:p>
        </p:txBody>
      </p:sp>
    </p:spTree>
    <p:extLst>
      <p:ext uri="{BB962C8B-B14F-4D97-AF65-F5344CB8AC3E}">
        <p14:creationId xmlns:p14="http://schemas.microsoft.com/office/powerpoint/2010/main" val="288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31283" cy="485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5466" y="3284984"/>
            <a:ext cx="2870563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/>
          </a:p>
          <a:p>
            <a:endParaRPr lang="en-US" dirty="0"/>
          </a:p>
          <a:p>
            <a:r>
              <a:rPr lang="en-US" b="1" dirty="0"/>
              <a:t>                Resistance </a:t>
            </a:r>
          </a:p>
          <a:p>
            <a:r>
              <a:rPr lang="en-US" b="1" dirty="0"/>
              <a:t>	TARV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  </a:t>
            </a:r>
          </a:p>
          <a:p>
            <a:endParaRPr lang="en-US" dirty="0"/>
          </a:p>
          <a:p>
            <a:r>
              <a:rPr lang="en-US" b="1" dirty="0"/>
              <a:t>             NRTI+ NNRTI</a:t>
            </a:r>
          </a:p>
          <a:p>
            <a:r>
              <a:rPr lang="en-US" b="1" dirty="0"/>
              <a:t>                Resistance</a:t>
            </a:r>
          </a:p>
          <a:p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5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noProof="0" dirty="0"/>
              <a:t>Objectifs de la session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625" y="1412875"/>
            <a:ext cx="8229600" cy="4802188"/>
          </a:xfrm>
        </p:spPr>
        <p:txBody>
          <a:bodyPr>
            <a:normAutofit/>
          </a:bodyPr>
          <a:lstStyle/>
          <a:p>
            <a:r>
              <a:rPr lang="fr-BE" altLang="fr-FR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Etre capable de: </a:t>
            </a:r>
          </a:p>
          <a:p>
            <a:pPr lvl="1"/>
            <a:r>
              <a:rPr lang="fr-BE" altLang="fr-F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Définir les 3 types d’échecs </a:t>
            </a:r>
          </a:p>
          <a:p>
            <a:pPr lvl="1"/>
            <a:r>
              <a:rPr lang="fr-BE" altLang="fr-F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Expliquer le développement de la resistance </a:t>
            </a:r>
          </a:p>
          <a:p>
            <a:pPr lvl="1"/>
            <a:r>
              <a:rPr lang="fr-BE" altLang="fr-F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Comprendre l’importance de la CV pour monitoring</a:t>
            </a:r>
          </a:p>
          <a:p>
            <a:pPr lvl="1"/>
            <a:r>
              <a:rPr lang="fr-BE" altLang="fr-F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Comprendre les liens entre adhérence, observance et résistance </a:t>
            </a:r>
          </a:p>
          <a:p>
            <a:pPr lvl="1"/>
            <a:r>
              <a:rPr lang="fr-BE" altLang="fr-F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Avoir une approche différenciée pour patients stables et patients critiques 	</a:t>
            </a:r>
          </a:p>
          <a:p>
            <a:pPr lvl="1"/>
            <a:r>
              <a:rPr lang="fr-BE" altLang="fr-F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Agir en situation d’urgence </a:t>
            </a:r>
          </a:p>
          <a:p>
            <a:pPr lvl="1"/>
            <a:r>
              <a:rPr lang="fr-BE" altLang="fr-F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Savoir quand faire un génotype et notion d’archivage</a:t>
            </a:r>
          </a:p>
        </p:txBody>
      </p:sp>
    </p:spTree>
    <p:extLst>
      <p:ext uri="{BB962C8B-B14F-4D97-AF65-F5344CB8AC3E}">
        <p14:creationId xmlns:p14="http://schemas.microsoft.com/office/powerpoint/2010/main" val="23496227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-315415"/>
            <a:ext cx="8748712" cy="15822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2400" noProof="0" dirty="0"/>
              <a:t/>
            </a:r>
            <a:br>
              <a:rPr lang="fr-BE" sz="2400" noProof="0" dirty="0"/>
            </a:br>
            <a:r>
              <a:rPr lang="fr-BE" sz="2400" b="1" noProof="0" dirty="0">
                <a:solidFill>
                  <a:srgbClr val="0070C0"/>
                </a:solidFill>
              </a:rPr>
              <a:t>Quizz </a:t>
            </a:r>
            <a:br>
              <a:rPr lang="fr-BE" sz="2400" b="1" noProof="0" dirty="0">
                <a:solidFill>
                  <a:srgbClr val="0070C0"/>
                </a:solidFill>
              </a:rPr>
            </a:br>
            <a:r>
              <a:rPr lang="fr-BE" sz="2400" b="1" noProof="0" dirty="0">
                <a:solidFill>
                  <a:srgbClr val="0070C0"/>
                </a:solidFill>
              </a:rPr>
              <a:t>	L’échec thérapeutique se décompose en échec clinique, immunologique et virologique </a:t>
            </a:r>
            <a:r>
              <a:rPr lang="fr-BE" sz="2400" noProof="0" dirty="0"/>
              <a:t/>
            </a:r>
            <a:br>
              <a:rPr lang="fr-BE" sz="2400" noProof="0" dirty="0"/>
            </a:br>
            <a:endParaRPr lang="fr-BE" sz="2400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Autofit/>
          </a:bodyPr>
          <a:lstStyle/>
          <a:p>
            <a:pPr marL="91440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fr-BE" sz="2400" noProof="0" dirty="0"/>
              <a:t>L’échec virologique se définit par: 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BE" sz="2000" noProof="0" dirty="0"/>
              <a:t>Nouvel épisode clinique de stade III ou IV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BE" sz="2000" noProof="0" dirty="0"/>
              <a:t>Diminution des CD4 de 10 %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BE" sz="2000" noProof="0" dirty="0"/>
              <a:t>Montée de la charge virale avant indétectable &gt; 1000 cp/ml</a:t>
            </a:r>
          </a:p>
          <a:p>
            <a:pPr marL="800100" lvl="2" indent="0" fontAlgn="auto">
              <a:spcAft>
                <a:spcPts val="0"/>
              </a:spcAft>
              <a:buNone/>
              <a:defRPr/>
            </a:pPr>
            <a:endParaRPr lang="fr-BE" sz="2000" noProof="0" dirty="0"/>
          </a:p>
          <a:p>
            <a:pPr marL="91440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fr-BE" sz="2400" noProof="0" dirty="0"/>
              <a:t>Quel est celui susceptible d’apparaitre le premier?</a:t>
            </a:r>
          </a:p>
          <a:p>
            <a:pPr marL="1314450" lvl="2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BE" sz="2000" noProof="0" dirty="0"/>
              <a:t>l’échec clinique</a:t>
            </a:r>
          </a:p>
          <a:p>
            <a:pPr marL="1314450" lvl="2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BE" sz="2000" noProof="0" dirty="0"/>
              <a:t>l’échec  immunologique  </a:t>
            </a:r>
          </a:p>
          <a:p>
            <a:pPr marL="1314450" lvl="2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BE" sz="2000" noProof="0" dirty="0"/>
              <a:t>l’échec  virologique</a:t>
            </a:r>
          </a:p>
          <a:p>
            <a:pPr marL="57150" indent="0" fontAlgn="auto">
              <a:spcAft>
                <a:spcPts val="0"/>
              </a:spcAft>
              <a:buNone/>
              <a:defRPr/>
            </a:pPr>
            <a:endParaRPr lang="fr-BE" sz="3200" noProof="0" dirty="0"/>
          </a:p>
          <a:p>
            <a:pPr marL="57150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endParaRPr lang="fr-BE" sz="2800" noProof="0" dirty="0"/>
          </a:p>
        </p:txBody>
      </p:sp>
      <p:pic>
        <p:nvPicPr>
          <p:cNvPr id="32772" name="Picture 4" descr="quiz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967288"/>
            <a:ext cx="15478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70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1925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4400" noProof="0" dirty="0"/>
              <a:t>Différents types d’échec :</a:t>
            </a:r>
          </a:p>
          <a:p>
            <a:r>
              <a:rPr lang="fr-BE" noProof="0" dirty="0"/>
              <a:t>Echec clinique </a:t>
            </a:r>
          </a:p>
          <a:p>
            <a:r>
              <a:rPr lang="fr-BE" dirty="0"/>
              <a:t>Echec I</a:t>
            </a:r>
            <a:r>
              <a:rPr lang="fr-BE" noProof="0" dirty="0"/>
              <a:t>immunologique</a:t>
            </a:r>
          </a:p>
          <a:p>
            <a:r>
              <a:rPr lang="fr-BE" noProof="0" dirty="0"/>
              <a:t>Echec virologique </a:t>
            </a:r>
            <a:endParaRPr lang="fr-BE" sz="4400" noProof="0" dirty="0"/>
          </a:p>
          <a:p>
            <a:pPr marL="0" indent="0" algn="ctr">
              <a:buNone/>
            </a:pPr>
            <a:r>
              <a:rPr lang="fr-BE" sz="4400" noProof="0" dirty="0"/>
              <a:t> Groupes – </a:t>
            </a:r>
            <a:r>
              <a:rPr lang="fr-BE" sz="4400" dirty="0"/>
              <a:t>e</a:t>
            </a:r>
            <a:r>
              <a:rPr lang="fr-BE" sz="4400" noProof="0" dirty="0" err="1"/>
              <a:t>crire</a:t>
            </a:r>
            <a:r>
              <a:rPr lang="fr-BE" sz="4400" noProof="0" dirty="0"/>
              <a:t> les </a:t>
            </a:r>
            <a:r>
              <a:rPr lang="fr-BE" sz="4400" noProof="0" dirty="0" err="1"/>
              <a:t>definitions</a:t>
            </a:r>
            <a:r>
              <a:rPr lang="fr-BE" sz="4400" noProof="0" dirty="0"/>
              <a:t> sur  </a:t>
            </a:r>
            <a:r>
              <a:rPr lang="fr-BE" sz="4400" noProof="0" dirty="0" err="1"/>
              <a:t>flipcharts</a:t>
            </a:r>
            <a:r>
              <a:rPr lang="fr-BE" sz="4400" noProof="0" dirty="0"/>
              <a:t> </a:t>
            </a:r>
          </a:p>
          <a:p>
            <a:pPr marL="0" indent="0">
              <a:buNone/>
            </a:pPr>
            <a:r>
              <a:rPr lang="fr-BE" sz="4400" noProof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734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7236114"/>
              </p:ext>
            </p:extLst>
          </p:nvPr>
        </p:nvGraphicFramePr>
        <p:xfrm>
          <a:off x="179512" y="1412776"/>
          <a:ext cx="8856985" cy="437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75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120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14433">
                <a:tc>
                  <a:txBody>
                    <a:bodyPr/>
                    <a:lstStyle/>
                    <a:p>
                      <a:r>
                        <a:rPr lang="fr-BE" dirty="0"/>
                        <a:t>Echec clinique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Nouvel épisode clinique ou épisode récurrent</a:t>
                      </a:r>
                      <a:r>
                        <a:rPr lang="fr-BE" baseline="0" dirty="0"/>
                        <a:t> de stade IV après 6 mois de TARV effectif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Condition a différencier de l’IRIS suite a initiation de TARV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8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Echec immunologique  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Cd4 &lt; 200 sur</a:t>
                      </a:r>
                      <a:r>
                        <a:rPr lang="fr-BE" baseline="0" dirty="0"/>
                        <a:t> fond d’échec clinique </a:t>
                      </a:r>
                    </a:p>
                    <a:p>
                      <a:r>
                        <a:rPr lang="fr-BE" baseline="0" dirty="0"/>
                        <a:t>Ou </a:t>
                      </a:r>
                    </a:p>
                    <a:p>
                      <a:r>
                        <a:rPr lang="fr-BE" baseline="0" dirty="0"/>
                        <a:t>CD4 persistant  &lt; 100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Sans</a:t>
                      </a:r>
                      <a:r>
                        <a:rPr lang="fr-BE" baseline="0" dirty="0"/>
                        <a:t> infection concomitante ou récente susceptible de baisser le Tx de cd4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8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Echec virologique  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CV &gt; 1000 cp/ml</a:t>
                      </a:r>
                      <a:r>
                        <a:rPr lang="fr-BE" baseline="0" dirty="0"/>
                        <a:t> basée dur 2 CV consécutives espacées de 3 mois avec support a l’observance après 1ere CV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Individu</a:t>
                      </a:r>
                      <a:r>
                        <a:rPr lang="fr-BE" baseline="0" dirty="0"/>
                        <a:t> sous TARV pur au moins 6 mois avant que l’échec puisse être déclaré 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28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59983" y="39315"/>
            <a:ext cx="8352283" cy="66581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fr-FR" sz="3200" dirty="0">
                <a:solidFill>
                  <a:schemeClr val="bg1"/>
                </a:solidFill>
              </a:rPr>
              <a:t>Relation entre resistance &amp; observance </a:t>
            </a:r>
            <a:endParaRPr lang="en-US" altLang="fr-FR" sz="32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9983" y="1340768"/>
            <a:ext cx="7784425" cy="4752528"/>
            <a:chOff x="0" y="1219200"/>
            <a:chExt cx="9036050" cy="5632450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685800" y="6248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 dirty="0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124200" y="6248400"/>
              <a:ext cx="2895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 dirty="0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7407275" y="5573713"/>
              <a:ext cx="482600" cy="233362"/>
            </a:xfrm>
            <a:custGeom>
              <a:avLst/>
              <a:gdLst>
                <a:gd name="T0" fmla="*/ 2147483647 w 304"/>
                <a:gd name="T1" fmla="*/ 2147483647 h 147"/>
                <a:gd name="T2" fmla="*/ 2147483647 w 304"/>
                <a:gd name="T3" fmla="*/ 2147483647 h 147"/>
                <a:gd name="T4" fmla="*/ 2147483647 w 304"/>
                <a:gd name="T5" fmla="*/ 2147483647 h 147"/>
                <a:gd name="T6" fmla="*/ 2147483647 w 304"/>
                <a:gd name="T7" fmla="*/ 2147483647 h 147"/>
                <a:gd name="T8" fmla="*/ 2147483647 w 304"/>
                <a:gd name="T9" fmla="*/ 2147483647 h 147"/>
                <a:gd name="T10" fmla="*/ 2147483647 w 304"/>
                <a:gd name="T11" fmla="*/ 2147483647 h 147"/>
                <a:gd name="T12" fmla="*/ 2147483647 w 304"/>
                <a:gd name="T13" fmla="*/ 2147483647 h 147"/>
                <a:gd name="T14" fmla="*/ 2147483647 w 304"/>
                <a:gd name="T15" fmla="*/ 2147483647 h 147"/>
                <a:gd name="T16" fmla="*/ 2147483647 w 304"/>
                <a:gd name="T17" fmla="*/ 2147483647 h 147"/>
                <a:gd name="T18" fmla="*/ 2147483647 w 304"/>
                <a:gd name="T19" fmla="*/ 2147483647 h 147"/>
                <a:gd name="T20" fmla="*/ 2147483647 w 304"/>
                <a:gd name="T21" fmla="*/ 2147483647 h 147"/>
                <a:gd name="T22" fmla="*/ 2147483647 w 304"/>
                <a:gd name="T23" fmla="*/ 2147483647 h 147"/>
                <a:gd name="T24" fmla="*/ 2147483647 w 304"/>
                <a:gd name="T25" fmla="*/ 0 h 147"/>
                <a:gd name="T26" fmla="*/ 0 w 304"/>
                <a:gd name="T27" fmla="*/ 2147483647 h 147"/>
                <a:gd name="T28" fmla="*/ 0 w 304"/>
                <a:gd name="T29" fmla="*/ 2147483647 h 147"/>
                <a:gd name="T30" fmla="*/ 0 w 304"/>
                <a:gd name="T31" fmla="*/ 2147483647 h 147"/>
                <a:gd name="T32" fmla="*/ 2147483647 w 304"/>
                <a:gd name="T33" fmla="*/ 2147483647 h 147"/>
                <a:gd name="T34" fmla="*/ 2147483647 w 304"/>
                <a:gd name="T35" fmla="*/ 2147483647 h 147"/>
                <a:gd name="T36" fmla="*/ 2147483647 w 304"/>
                <a:gd name="T37" fmla="*/ 2147483647 h 147"/>
                <a:gd name="T38" fmla="*/ 2147483647 w 304"/>
                <a:gd name="T39" fmla="*/ 2147483647 h 147"/>
                <a:gd name="T40" fmla="*/ 2147483647 w 304"/>
                <a:gd name="T41" fmla="*/ 2147483647 h 147"/>
                <a:gd name="T42" fmla="*/ 2147483647 w 304"/>
                <a:gd name="T43" fmla="*/ 2147483647 h 147"/>
                <a:gd name="T44" fmla="*/ 2147483647 w 304"/>
                <a:gd name="T45" fmla="*/ 2147483647 h 147"/>
                <a:gd name="T46" fmla="*/ 2147483647 w 304"/>
                <a:gd name="T47" fmla="*/ 2147483647 h 147"/>
                <a:gd name="T48" fmla="*/ 2147483647 w 304"/>
                <a:gd name="T49" fmla="*/ 2147483647 h 147"/>
                <a:gd name="T50" fmla="*/ 2147483647 w 304"/>
                <a:gd name="T51" fmla="*/ 2147483647 h 147"/>
                <a:gd name="T52" fmla="*/ 2147483647 w 304"/>
                <a:gd name="T53" fmla="*/ 2147483647 h 147"/>
                <a:gd name="T54" fmla="*/ 2147483647 w 304"/>
                <a:gd name="T55" fmla="*/ 2147483647 h 147"/>
                <a:gd name="T56" fmla="*/ 2147483647 w 304"/>
                <a:gd name="T57" fmla="*/ 2147483647 h 1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4"/>
                <a:gd name="T88" fmla="*/ 0 h 147"/>
                <a:gd name="T89" fmla="*/ 304 w 304"/>
                <a:gd name="T90" fmla="*/ 147 h 1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4" h="147">
                  <a:moveTo>
                    <a:pt x="247" y="99"/>
                  </a:moveTo>
                  <a:lnTo>
                    <a:pt x="239" y="87"/>
                  </a:lnTo>
                  <a:lnTo>
                    <a:pt x="223" y="76"/>
                  </a:lnTo>
                  <a:lnTo>
                    <a:pt x="215" y="58"/>
                  </a:lnTo>
                  <a:lnTo>
                    <a:pt x="199" y="47"/>
                  </a:lnTo>
                  <a:lnTo>
                    <a:pt x="175" y="47"/>
                  </a:lnTo>
                  <a:lnTo>
                    <a:pt x="152" y="47"/>
                  </a:lnTo>
                  <a:lnTo>
                    <a:pt x="128" y="52"/>
                  </a:lnTo>
                  <a:lnTo>
                    <a:pt x="104" y="47"/>
                  </a:lnTo>
                  <a:lnTo>
                    <a:pt x="80" y="35"/>
                  </a:lnTo>
                  <a:lnTo>
                    <a:pt x="48" y="17"/>
                  </a:lnTo>
                  <a:lnTo>
                    <a:pt x="24" y="6"/>
                  </a:lnTo>
                  <a:lnTo>
                    <a:pt x="8" y="0"/>
                  </a:lnTo>
                  <a:lnTo>
                    <a:pt x="0" y="17"/>
                  </a:lnTo>
                  <a:lnTo>
                    <a:pt x="0" y="47"/>
                  </a:lnTo>
                  <a:lnTo>
                    <a:pt x="0" y="76"/>
                  </a:lnTo>
                  <a:lnTo>
                    <a:pt x="8" y="99"/>
                  </a:lnTo>
                  <a:lnTo>
                    <a:pt x="48" y="134"/>
                  </a:lnTo>
                  <a:lnTo>
                    <a:pt x="72" y="140"/>
                  </a:lnTo>
                  <a:lnTo>
                    <a:pt x="104" y="146"/>
                  </a:lnTo>
                  <a:lnTo>
                    <a:pt x="152" y="140"/>
                  </a:lnTo>
                  <a:lnTo>
                    <a:pt x="207" y="123"/>
                  </a:lnTo>
                  <a:lnTo>
                    <a:pt x="263" y="111"/>
                  </a:lnTo>
                  <a:lnTo>
                    <a:pt x="279" y="105"/>
                  </a:lnTo>
                  <a:lnTo>
                    <a:pt x="295" y="99"/>
                  </a:lnTo>
                  <a:lnTo>
                    <a:pt x="303" y="93"/>
                  </a:lnTo>
                  <a:lnTo>
                    <a:pt x="287" y="99"/>
                  </a:lnTo>
                  <a:lnTo>
                    <a:pt x="263" y="99"/>
                  </a:lnTo>
                  <a:lnTo>
                    <a:pt x="247" y="99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963863" y="5561013"/>
              <a:ext cx="488950" cy="233362"/>
            </a:xfrm>
            <a:custGeom>
              <a:avLst/>
              <a:gdLst>
                <a:gd name="T0" fmla="*/ 2147483647 w 308"/>
                <a:gd name="T1" fmla="*/ 2147483647 h 147"/>
                <a:gd name="T2" fmla="*/ 2147483647 w 308"/>
                <a:gd name="T3" fmla="*/ 2147483647 h 147"/>
                <a:gd name="T4" fmla="*/ 2147483647 w 308"/>
                <a:gd name="T5" fmla="*/ 2147483647 h 147"/>
                <a:gd name="T6" fmla="*/ 2147483647 w 308"/>
                <a:gd name="T7" fmla="*/ 2147483647 h 147"/>
                <a:gd name="T8" fmla="*/ 2147483647 w 308"/>
                <a:gd name="T9" fmla="*/ 2147483647 h 147"/>
                <a:gd name="T10" fmla="*/ 2147483647 w 308"/>
                <a:gd name="T11" fmla="*/ 2147483647 h 147"/>
                <a:gd name="T12" fmla="*/ 2147483647 w 308"/>
                <a:gd name="T13" fmla="*/ 2147483647 h 147"/>
                <a:gd name="T14" fmla="*/ 2147483647 w 308"/>
                <a:gd name="T15" fmla="*/ 2147483647 h 147"/>
                <a:gd name="T16" fmla="*/ 2147483647 w 308"/>
                <a:gd name="T17" fmla="*/ 2147483647 h 147"/>
                <a:gd name="T18" fmla="*/ 2147483647 w 308"/>
                <a:gd name="T19" fmla="*/ 2147483647 h 147"/>
                <a:gd name="T20" fmla="*/ 2147483647 w 308"/>
                <a:gd name="T21" fmla="*/ 2147483647 h 147"/>
                <a:gd name="T22" fmla="*/ 2147483647 w 308"/>
                <a:gd name="T23" fmla="*/ 2147483647 h 147"/>
                <a:gd name="T24" fmla="*/ 2147483647 w 308"/>
                <a:gd name="T25" fmla="*/ 0 h 147"/>
                <a:gd name="T26" fmla="*/ 2147483647 w 308"/>
                <a:gd name="T27" fmla="*/ 2147483647 h 147"/>
                <a:gd name="T28" fmla="*/ 2147483647 w 308"/>
                <a:gd name="T29" fmla="*/ 2147483647 h 147"/>
                <a:gd name="T30" fmla="*/ 2147483647 w 308"/>
                <a:gd name="T31" fmla="*/ 2147483647 h 147"/>
                <a:gd name="T32" fmla="*/ 2147483647 w 308"/>
                <a:gd name="T33" fmla="*/ 2147483647 h 147"/>
                <a:gd name="T34" fmla="*/ 2147483647 w 308"/>
                <a:gd name="T35" fmla="*/ 2147483647 h 147"/>
                <a:gd name="T36" fmla="*/ 2147483647 w 308"/>
                <a:gd name="T37" fmla="*/ 2147483647 h 147"/>
                <a:gd name="T38" fmla="*/ 2147483647 w 308"/>
                <a:gd name="T39" fmla="*/ 2147483647 h 147"/>
                <a:gd name="T40" fmla="*/ 2147483647 w 308"/>
                <a:gd name="T41" fmla="*/ 2147483647 h 147"/>
                <a:gd name="T42" fmla="*/ 2147483647 w 308"/>
                <a:gd name="T43" fmla="*/ 2147483647 h 147"/>
                <a:gd name="T44" fmla="*/ 2147483647 w 308"/>
                <a:gd name="T45" fmla="*/ 2147483647 h 147"/>
                <a:gd name="T46" fmla="*/ 2147483647 w 308"/>
                <a:gd name="T47" fmla="*/ 2147483647 h 147"/>
                <a:gd name="T48" fmla="*/ 2147483647 w 308"/>
                <a:gd name="T49" fmla="*/ 2147483647 h 147"/>
                <a:gd name="T50" fmla="*/ 2147483647 w 308"/>
                <a:gd name="T51" fmla="*/ 2147483647 h 147"/>
                <a:gd name="T52" fmla="*/ 2147483647 w 308"/>
                <a:gd name="T53" fmla="*/ 2147483647 h 147"/>
                <a:gd name="T54" fmla="*/ 2147483647 w 308"/>
                <a:gd name="T55" fmla="*/ 2147483647 h 147"/>
                <a:gd name="T56" fmla="*/ 0 w 308"/>
                <a:gd name="T57" fmla="*/ 2147483647 h 147"/>
                <a:gd name="T58" fmla="*/ 2147483647 w 308"/>
                <a:gd name="T59" fmla="*/ 2147483647 h 147"/>
                <a:gd name="T60" fmla="*/ 2147483647 w 308"/>
                <a:gd name="T61" fmla="*/ 2147483647 h 147"/>
                <a:gd name="T62" fmla="*/ 2147483647 w 308"/>
                <a:gd name="T63" fmla="*/ 2147483647 h 147"/>
                <a:gd name="T64" fmla="*/ 2147483647 w 308"/>
                <a:gd name="T65" fmla="*/ 2147483647 h 147"/>
                <a:gd name="T66" fmla="*/ 2147483647 w 308"/>
                <a:gd name="T67" fmla="*/ 2147483647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8"/>
                <a:gd name="T103" fmla="*/ 0 h 147"/>
                <a:gd name="T104" fmla="*/ 308 w 308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8" h="147">
                  <a:moveTo>
                    <a:pt x="52" y="99"/>
                  </a:moveTo>
                  <a:lnTo>
                    <a:pt x="63" y="88"/>
                  </a:lnTo>
                  <a:lnTo>
                    <a:pt x="73" y="76"/>
                  </a:lnTo>
                  <a:lnTo>
                    <a:pt x="87" y="58"/>
                  </a:lnTo>
                  <a:lnTo>
                    <a:pt x="101" y="47"/>
                  </a:lnTo>
                  <a:lnTo>
                    <a:pt x="122" y="47"/>
                  </a:lnTo>
                  <a:lnTo>
                    <a:pt x="146" y="47"/>
                  </a:lnTo>
                  <a:lnTo>
                    <a:pt x="171" y="53"/>
                  </a:lnTo>
                  <a:lnTo>
                    <a:pt x="199" y="47"/>
                  </a:lnTo>
                  <a:lnTo>
                    <a:pt x="223" y="35"/>
                  </a:lnTo>
                  <a:lnTo>
                    <a:pt x="251" y="18"/>
                  </a:lnTo>
                  <a:lnTo>
                    <a:pt x="275" y="6"/>
                  </a:lnTo>
                  <a:lnTo>
                    <a:pt x="293" y="0"/>
                  </a:lnTo>
                  <a:lnTo>
                    <a:pt x="303" y="18"/>
                  </a:lnTo>
                  <a:lnTo>
                    <a:pt x="307" y="41"/>
                  </a:lnTo>
                  <a:lnTo>
                    <a:pt x="303" y="76"/>
                  </a:lnTo>
                  <a:lnTo>
                    <a:pt x="293" y="99"/>
                  </a:lnTo>
                  <a:lnTo>
                    <a:pt x="279" y="117"/>
                  </a:lnTo>
                  <a:lnTo>
                    <a:pt x="258" y="134"/>
                  </a:lnTo>
                  <a:lnTo>
                    <a:pt x="230" y="140"/>
                  </a:lnTo>
                  <a:lnTo>
                    <a:pt x="199" y="146"/>
                  </a:lnTo>
                  <a:lnTo>
                    <a:pt x="178" y="146"/>
                  </a:lnTo>
                  <a:lnTo>
                    <a:pt x="150" y="140"/>
                  </a:lnTo>
                  <a:lnTo>
                    <a:pt x="91" y="123"/>
                  </a:lnTo>
                  <a:lnTo>
                    <a:pt x="63" y="117"/>
                  </a:lnTo>
                  <a:lnTo>
                    <a:pt x="38" y="111"/>
                  </a:lnTo>
                  <a:lnTo>
                    <a:pt x="17" y="105"/>
                  </a:lnTo>
                  <a:lnTo>
                    <a:pt x="3" y="99"/>
                  </a:lnTo>
                  <a:lnTo>
                    <a:pt x="0" y="93"/>
                  </a:lnTo>
                  <a:lnTo>
                    <a:pt x="7" y="93"/>
                  </a:lnTo>
                  <a:lnTo>
                    <a:pt x="14" y="99"/>
                  </a:lnTo>
                  <a:lnTo>
                    <a:pt x="35" y="99"/>
                  </a:lnTo>
                  <a:lnTo>
                    <a:pt x="45" y="99"/>
                  </a:lnTo>
                  <a:lnTo>
                    <a:pt x="52" y="99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357938" y="3962400"/>
              <a:ext cx="2319337" cy="2065338"/>
            </a:xfrm>
            <a:custGeom>
              <a:avLst/>
              <a:gdLst>
                <a:gd name="T0" fmla="*/ 2147483647 w 1461"/>
                <a:gd name="T1" fmla="*/ 2147483647 h 1301"/>
                <a:gd name="T2" fmla="*/ 2147483647 w 1461"/>
                <a:gd name="T3" fmla="*/ 2147483647 h 1301"/>
                <a:gd name="T4" fmla="*/ 2147483647 w 1461"/>
                <a:gd name="T5" fmla="*/ 2147483647 h 1301"/>
                <a:gd name="T6" fmla="*/ 2147483647 w 1461"/>
                <a:gd name="T7" fmla="*/ 2147483647 h 1301"/>
                <a:gd name="T8" fmla="*/ 2147483647 w 1461"/>
                <a:gd name="T9" fmla="*/ 2147483647 h 1301"/>
                <a:gd name="T10" fmla="*/ 2147483647 w 1461"/>
                <a:gd name="T11" fmla="*/ 2147483647 h 1301"/>
                <a:gd name="T12" fmla="*/ 2147483647 w 1461"/>
                <a:gd name="T13" fmla="*/ 2147483647 h 1301"/>
                <a:gd name="T14" fmla="*/ 2147483647 w 1461"/>
                <a:gd name="T15" fmla="*/ 2147483647 h 1301"/>
                <a:gd name="T16" fmla="*/ 2147483647 w 1461"/>
                <a:gd name="T17" fmla="*/ 2147483647 h 1301"/>
                <a:gd name="T18" fmla="*/ 2147483647 w 1461"/>
                <a:gd name="T19" fmla="*/ 2147483647 h 1301"/>
                <a:gd name="T20" fmla="*/ 2147483647 w 1461"/>
                <a:gd name="T21" fmla="*/ 2147483647 h 1301"/>
                <a:gd name="T22" fmla="*/ 2147483647 w 1461"/>
                <a:gd name="T23" fmla="*/ 2147483647 h 1301"/>
                <a:gd name="T24" fmla="*/ 2147483647 w 1461"/>
                <a:gd name="T25" fmla="*/ 2147483647 h 1301"/>
                <a:gd name="T26" fmla="*/ 2147483647 w 1461"/>
                <a:gd name="T27" fmla="*/ 2147483647 h 1301"/>
                <a:gd name="T28" fmla="*/ 2147483647 w 1461"/>
                <a:gd name="T29" fmla="*/ 2147483647 h 1301"/>
                <a:gd name="T30" fmla="*/ 2147483647 w 1461"/>
                <a:gd name="T31" fmla="*/ 2147483647 h 1301"/>
                <a:gd name="T32" fmla="*/ 2147483647 w 1461"/>
                <a:gd name="T33" fmla="*/ 2147483647 h 1301"/>
                <a:gd name="T34" fmla="*/ 2147483647 w 1461"/>
                <a:gd name="T35" fmla="*/ 2147483647 h 1301"/>
                <a:gd name="T36" fmla="*/ 2147483647 w 1461"/>
                <a:gd name="T37" fmla="*/ 2147483647 h 1301"/>
                <a:gd name="T38" fmla="*/ 2147483647 w 1461"/>
                <a:gd name="T39" fmla="*/ 0 h 1301"/>
                <a:gd name="T40" fmla="*/ 2147483647 w 1461"/>
                <a:gd name="T41" fmla="*/ 2147483647 h 1301"/>
                <a:gd name="T42" fmla="*/ 2147483647 w 1461"/>
                <a:gd name="T43" fmla="*/ 2147483647 h 1301"/>
                <a:gd name="T44" fmla="*/ 2147483647 w 1461"/>
                <a:gd name="T45" fmla="*/ 2147483647 h 1301"/>
                <a:gd name="T46" fmla="*/ 2147483647 w 1461"/>
                <a:gd name="T47" fmla="*/ 2147483647 h 1301"/>
                <a:gd name="T48" fmla="*/ 2147483647 w 1461"/>
                <a:gd name="T49" fmla="*/ 2147483647 h 1301"/>
                <a:gd name="T50" fmla="*/ 2147483647 w 1461"/>
                <a:gd name="T51" fmla="*/ 2147483647 h 1301"/>
                <a:gd name="T52" fmla="*/ 2147483647 w 1461"/>
                <a:gd name="T53" fmla="*/ 2147483647 h 1301"/>
                <a:gd name="T54" fmla="*/ 2147483647 w 1461"/>
                <a:gd name="T55" fmla="*/ 2147483647 h 1301"/>
                <a:gd name="T56" fmla="*/ 2147483647 w 1461"/>
                <a:gd name="T57" fmla="*/ 2147483647 h 1301"/>
                <a:gd name="T58" fmla="*/ 2147483647 w 1461"/>
                <a:gd name="T59" fmla="*/ 2147483647 h 1301"/>
                <a:gd name="T60" fmla="*/ 2147483647 w 1461"/>
                <a:gd name="T61" fmla="*/ 2147483647 h 1301"/>
                <a:gd name="T62" fmla="*/ 2147483647 w 1461"/>
                <a:gd name="T63" fmla="*/ 2147483647 h 1301"/>
                <a:gd name="T64" fmla="*/ 2147483647 w 1461"/>
                <a:gd name="T65" fmla="*/ 2147483647 h 1301"/>
                <a:gd name="T66" fmla="*/ 2147483647 w 1461"/>
                <a:gd name="T67" fmla="*/ 2147483647 h 1301"/>
                <a:gd name="T68" fmla="*/ 2147483647 w 1461"/>
                <a:gd name="T69" fmla="*/ 2147483647 h 1301"/>
                <a:gd name="T70" fmla="*/ 2147483647 w 1461"/>
                <a:gd name="T71" fmla="*/ 2147483647 h 1301"/>
                <a:gd name="T72" fmla="*/ 2147483647 w 1461"/>
                <a:gd name="T73" fmla="*/ 2147483647 h 1301"/>
                <a:gd name="T74" fmla="*/ 2147483647 w 1461"/>
                <a:gd name="T75" fmla="*/ 2147483647 h 1301"/>
                <a:gd name="T76" fmla="*/ 2147483647 w 1461"/>
                <a:gd name="T77" fmla="*/ 2147483647 h 1301"/>
                <a:gd name="T78" fmla="*/ 2147483647 w 1461"/>
                <a:gd name="T79" fmla="*/ 2147483647 h 13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1"/>
                <a:gd name="T121" fmla="*/ 0 h 1301"/>
                <a:gd name="T122" fmla="*/ 1461 w 1461"/>
                <a:gd name="T123" fmla="*/ 1301 h 13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1" h="1301">
                  <a:moveTo>
                    <a:pt x="1460" y="1202"/>
                  </a:moveTo>
                  <a:lnTo>
                    <a:pt x="1390" y="1202"/>
                  </a:lnTo>
                  <a:lnTo>
                    <a:pt x="1311" y="1202"/>
                  </a:lnTo>
                  <a:lnTo>
                    <a:pt x="1268" y="1190"/>
                  </a:lnTo>
                  <a:lnTo>
                    <a:pt x="1215" y="1178"/>
                  </a:lnTo>
                  <a:lnTo>
                    <a:pt x="1119" y="1153"/>
                  </a:lnTo>
                  <a:lnTo>
                    <a:pt x="1049" y="1122"/>
                  </a:lnTo>
                  <a:lnTo>
                    <a:pt x="1014" y="1110"/>
                  </a:lnTo>
                  <a:lnTo>
                    <a:pt x="979" y="1104"/>
                  </a:lnTo>
                  <a:lnTo>
                    <a:pt x="935" y="1104"/>
                  </a:lnTo>
                  <a:lnTo>
                    <a:pt x="883" y="1104"/>
                  </a:lnTo>
                  <a:lnTo>
                    <a:pt x="839" y="1110"/>
                  </a:lnTo>
                  <a:lnTo>
                    <a:pt x="787" y="1104"/>
                  </a:lnTo>
                  <a:lnTo>
                    <a:pt x="743" y="1086"/>
                  </a:lnTo>
                  <a:lnTo>
                    <a:pt x="691" y="1067"/>
                  </a:lnTo>
                  <a:lnTo>
                    <a:pt x="594" y="1006"/>
                  </a:lnTo>
                  <a:lnTo>
                    <a:pt x="498" y="945"/>
                  </a:lnTo>
                  <a:lnTo>
                    <a:pt x="446" y="908"/>
                  </a:lnTo>
                  <a:lnTo>
                    <a:pt x="402" y="865"/>
                  </a:lnTo>
                  <a:lnTo>
                    <a:pt x="376" y="810"/>
                  </a:lnTo>
                  <a:lnTo>
                    <a:pt x="350" y="748"/>
                  </a:lnTo>
                  <a:lnTo>
                    <a:pt x="332" y="681"/>
                  </a:lnTo>
                  <a:lnTo>
                    <a:pt x="306" y="626"/>
                  </a:lnTo>
                  <a:lnTo>
                    <a:pt x="253" y="521"/>
                  </a:lnTo>
                  <a:lnTo>
                    <a:pt x="227" y="472"/>
                  </a:lnTo>
                  <a:lnTo>
                    <a:pt x="210" y="429"/>
                  </a:lnTo>
                  <a:lnTo>
                    <a:pt x="192" y="405"/>
                  </a:lnTo>
                  <a:lnTo>
                    <a:pt x="183" y="386"/>
                  </a:lnTo>
                  <a:lnTo>
                    <a:pt x="175" y="368"/>
                  </a:lnTo>
                  <a:lnTo>
                    <a:pt x="166" y="337"/>
                  </a:lnTo>
                  <a:lnTo>
                    <a:pt x="157" y="313"/>
                  </a:lnTo>
                  <a:lnTo>
                    <a:pt x="157" y="282"/>
                  </a:lnTo>
                  <a:lnTo>
                    <a:pt x="140" y="221"/>
                  </a:lnTo>
                  <a:lnTo>
                    <a:pt x="131" y="153"/>
                  </a:lnTo>
                  <a:lnTo>
                    <a:pt x="122" y="123"/>
                  </a:lnTo>
                  <a:lnTo>
                    <a:pt x="113" y="98"/>
                  </a:lnTo>
                  <a:lnTo>
                    <a:pt x="105" y="61"/>
                  </a:lnTo>
                  <a:lnTo>
                    <a:pt x="87" y="25"/>
                  </a:lnTo>
                  <a:lnTo>
                    <a:pt x="78" y="6"/>
                  </a:lnTo>
                  <a:lnTo>
                    <a:pt x="70" y="0"/>
                  </a:lnTo>
                  <a:lnTo>
                    <a:pt x="70" y="12"/>
                  </a:lnTo>
                  <a:lnTo>
                    <a:pt x="70" y="43"/>
                  </a:lnTo>
                  <a:lnTo>
                    <a:pt x="70" y="80"/>
                  </a:lnTo>
                  <a:lnTo>
                    <a:pt x="70" y="141"/>
                  </a:lnTo>
                  <a:lnTo>
                    <a:pt x="70" y="184"/>
                  </a:lnTo>
                  <a:lnTo>
                    <a:pt x="70" y="233"/>
                  </a:lnTo>
                  <a:lnTo>
                    <a:pt x="70" y="294"/>
                  </a:lnTo>
                  <a:lnTo>
                    <a:pt x="70" y="356"/>
                  </a:lnTo>
                  <a:lnTo>
                    <a:pt x="70" y="497"/>
                  </a:lnTo>
                  <a:lnTo>
                    <a:pt x="70" y="650"/>
                  </a:lnTo>
                  <a:lnTo>
                    <a:pt x="70" y="803"/>
                  </a:lnTo>
                  <a:lnTo>
                    <a:pt x="70" y="945"/>
                  </a:lnTo>
                  <a:lnTo>
                    <a:pt x="70" y="1006"/>
                  </a:lnTo>
                  <a:lnTo>
                    <a:pt x="70" y="1067"/>
                  </a:lnTo>
                  <a:lnTo>
                    <a:pt x="70" y="1116"/>
                  </a:lnTo>
                  <a:lnTo>
                    <a:pt x="70" y="1153"/>
                  </a:lnTo>
                  <a:lnTo>
                    <a:pt x="70" y="1184"/>
                  </a:lnTo>
                  <a:lnTo>
                    <a:pt x="70" y="1208"/>
                  </a:lnTo>
                  <a:lnTo>
                    <a:pt x="70" y="1245"/>
                  </a:lnTo>
                  <a:lnTo>
                    <a:pt x="70" y="1257"/>
                  </a:lnTo>
                  <a:lnTo>
                    <a:pt x="70" y="1263"/>
                  </a:lnTo>
                  <a:lnTo>
                    <a:pt x="70" y="1257"/>
                  </a:lnTo>
                  <a:lnTo>
                    <a:pt x="70" y="1251"/>
                  </a:lnTo>
                  <a:lnTo>
                    <a:pt x="70" y="1245"/>
                  </a:lnTo>
                  <a:lnTo>
                    <a:pt x="61" y="1251"/>
                  </a:lnTo>
                  <a:lnTo>
                    <a:pt x="52" y="1263"/>
                  </a:lnTo>
                  <a:lnTo>
                    <a:pt x="26" y="1270"/>
                  </a:lnTo>
                  <a:lnTo>
                    <a:pt x="8" y="1276"/>
                  </a:lnTo>
                  <a:lnTo>
                    <a:pt x="0" y="1282"/>
                  </a:lnTo>
                  <a:lnTo>
                    <a:pt x="8" y="1288"/>
                  </a:lnTo>
                  <a:lnTo>
                    <a:pt x="43" y="1294"/>
                  </a:lnTo>
                  <a:lnTo>
                    <a:pt x="78" y="1294"/>
                  </a:lnTo>
                  <a:lnTo>
                    <a:pt x="113" y="1294"/>
                  </a:lnTo>
                  <a:lnTo>
                    <a:pt x="218" y="1300"/>
                  </a:lnTo>
                  <a:lnTo>
                    <a:pt x="341" y="1300"/>
                  </a:lnTo>
                  <a:lnTo>
                    <a:pt x="498" y="1300"/>
                  </a:lnTo>
                  <a:lnTo>
                    <a:pt x="664" y="1300"/>
                  </a:lnTo>
                  <a:lnTo>
                    <a:pt x="848" y="1300"/>
                  </a:lnTo>
                  <a:lnTo>
                    <a:pt x="1049" y="1300"/>
                  </a:lnTo>
                  <a:lnTo>
                    <a:pt x="1460" y="1294"/>
                  </a:lnTo>
                </a:path>
              </a:pathLst>
            </a:custGeom>
            <a:gradFill rotWithShape="0">
              <a:gsLst>
                <a:gs pos="0">
                  <a:srgbClr val="333300"/>
                </a:gs>
                <a:gs pos="100000">
                  <a:srgbClr val="FFFF00"/>
                </a:gs>
              </a:gsLst>
              <a:lin ang="540000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136775" y="3962400"/>
              <a:ext cx="2316163" cy="2065338"/>
            </a:xfrm>
            <a:custGeom>
              <a:avLst/>
              <a:gdLst>
                <a:gd name="T0" fmla="*/ 2147483647 w 1459"/>
                <a:gd name="T1" fmla="*/ 2147483647 h 1301"/>
                <a:gd name="T2" fmla="*/ 2147483647 w 1459"/>
                <a:gd name="T3" fmla="*/ 2147483647 h 1301"/>
                <a:gd name="T4" fmla="*/ 2147483647 w 1459"/>
                <a:gd name="T5" fmla="*/ 2147483647 h 1301"/>
                <a:gd name="T6" fmla="*/ 2147483647 w 1459"/>
                <a:gd name="T7" fmla="*/ 2147483647 h 1301"/>
                <a:gd name="T8" fmla="*/ 2147483647 w 1459"/>
                <a:gd name="T9" fmla="*/ 2147483647 h 1301"/>
                <a:gd name="T10" fmla="*/ 2147483647 w 1459"/>
                <a:gd name="T11" fmla="*/ 2147483647 h 1301"/>
                <a:gd name="T12" fmla="*/ 2147483647 w 1459"/>
                <a:gd name="T13" fmla="*/ 2147483647 h 1301"/>
                <a:gd name="T14" fmla="*/ 2147483647 w 1459"/>
                <a:gd name="T15" fmla="*/ 2147483647 h 1301"/>
                <a:gd name="T16" fmla="*/ 2147483647 w 1459"/>
                <a:gd name="T17" fmla="*/ 2147483647 h 1301"/>
                <a:gd name="T18" fmla="*/ 2147483647 w 1459"/>
                <a:gd name="T19" fmla="*/ 2147483647 h 1301"/>
                <a:gd name="T20" fmla="*/ 2147483647 w 1459"/>
                <a:gd name="T21" fmla="*/ 2147483647 h 1301"/>
                <a:gd name="T22" fmla="*/ 2147483647 w 1459"/>
                <a:gd name="T23" fmla="*/ 2147483647 h 1301"/>
                <a:gd name="T24" fmla="*/ 2147483647 w 1459"/>
                <a:gd name="T25" fmla="*/ 2147483647 h 1301"/>
                <a:gd name="T26" fmla="*/ 2147483647 w 1459"/>
                <a:gd name="T27" fmla="*/ 2147483647 h 1301"/>
                <a:gd name="T28" fmla="*/ 2147483647 w 1459"/>
                <a:gd name="T29" fmla="*/ 2147483647 h 1301"/>
                <a:gd name="T30" fmla="*/ 2147483647 w 1459"/>
                <a:gd name="T31" fmla="*/ 2147483647 h 1301"/>
                <a:gd name="T32" fmla="*/ 2147483647 w 1459"/>
                <a:gd name="T33" fmla="*/ 2147483647 h 1301"/>
                <a:gd name="T34" fmla="*/ 2147483647 w 1459"/>
                <a:gd name="T35" fmla="*/ 2147483647 h 1301"/>
                <a:gd name="T36" fmla="*/ 2147483647 w 1459"/>
                <a:gd name="T37" fmla="*/ 2147483647 h 1301"/>
                <a:gd name="T38" fmla="*/ 2147483647 w 1459"/>
                <a:gd name="T39" fmla="*/ 2147483647 h 1301"/>
                <a:gd name="T40" fmla="*/ 2147483647 w 1459"/>
                <a:gd name="T41" fmla="*/ 2147483647 h 1301"/>
                <a:gd name="T42" fmla="*/ 2147483647 w 1459"/>
                <a:gd name="T43" fmla="*/ 0 h 1301"/>
                <a:gd name="T44" fmla="*/ 2147483647 w 1459"/>
                <a:gd name="T45" fmla="*/ 2147483647 h 1301"/>
                <a:gd name="T46" fmla="*/ 2147483647 w 1459"/>
                <a:gd name="T47" fmla="*/ 2147483647 h 1301"/>
                <a:gd name="T48" fmla="*/ 2147483647 w 1459"/>
                <a:gd name="T49" fmla="*/ 2147483647 h 1301"/>
                <a:gd name="T50" fmla="*/ 2147483647 w 1459"/>
                <a:gd name="T51" fmla="*/ 2147483647 h 1301"/>
                <a:gd name="T52" fmla="*/ 2147483647 w 1459"/>
                <a:gd name="T53" fmla="*/ 2147483647 h 1301"/>
                <a:gd name="T54" fmla="*/ 2147483647 w 1459"/>
                <a:gd name="T55" fmla="*/ 2147483647 h 1301"/>
                <a:gd name="T56" fmla="*/ 2147483647 w 1459"/>
                <a:gd name="T57" fmla="*/ 2147483647 h 1301"/>
                <a:gd name="T58" fmla="*/ 2147483647 w 1459"/>
                <a:gd name="T59" fmla="*/ 2147483647 h 1301"/>
                <a:gd name="T60" fmla="*/ 2147483647 w 1459"/>
                <a:gd name="T61" fmla="*/ 2147483647 h 1301"/>
                <a:gd name="T62" fmla="*/ 2147483647 w 1459"/>
                <a:gd name="T63" fmla="*/ 2147483647 h 1301"/>
                <a:gd name="T64" fmla="*/ 2147483647 w 1459"/>
                <a:gd name="T65" fmla="*/ 2147483647 h 1301"/>
                <a:gd name="T66" fmla="*/ 2147483647 w 1459"/>
                <a:gd name="T67" fmla="*/ 2147483647 h 1301"/>
                <a:gd name="T68" fmla="*/ 2147483647 w 1459"/>
                <a:gd name="T69" fmla="*/ 2147483647 h 1301"/>
                <a:gd name="T70" fmla="*/ 2147483647 w 1459"/>
                <a:gd name="T71" fmla="*/ 2147483647 h 1301"/>
                <a:gd name="T72" fmla="*/ 2147483647 w 1459"/>
                <a:gd name="T73" fmla="*/ 2147483647 h 1301"/>
                <a:gd name="T74" fmla="*/ 2147483647 w 1459"/>
                <a:gd name="T75" fmla="*/ 2147483647 h 1301"/>
                <a:gd name="T76" fmla="*/ 2147483647 w 1459"/>
                <a:gd name="T77" fmla="*/ 2147483647 h 1301"/>
                <a:gd name="T78" fmla="*/ 2147483647 w 1459"/>
                <a:gd name="T79" fmla="*/ 2147483647 h 1301"/>
                <a:gd name="T80" fmla="*/ 2147483647 w 1459"/>
                <a:gd name="T81" fmla="*/ 2147483647 h 1301"/>
                <a:gd name="T82" fmla="*/ 2147483647 w 1459"/>
                <a:gd name="T83" fmla="*/ 2147483647 h 1301"/>
                <a:gd name="T84" fmla="*/ 2147483647 w 1459"/>
                <a:gd name="T85" fmla="*/ 2147483647 h 1301"/>
                <a:gd name="T86" fmla="*/ 2147483647 w 1459"/>
                <a:gd name="T87" fmla="*/ 2147483647 h 1301"/>
                <a:gd name="T88" fmla="*/ 2147483647 w 1459"/>
                <a:gd name="T89" fmla="*/ 2147483647 h 1301"/>
                <a:gd name="T90" fmla="*/ 2147483647 w 1459"/>
                <a:gd name="T91" fmla="*/ 2147483647 h 13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59"/>
                <a:gd name="T139" fmla="*/ 0 h 1301"/>
                <a:gd name="T140" fmla="*/ 1459 w 1459"/>
                <a:gd name="T141" fmla="*/ 1301 h 130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59" h="1301">
                  <a:moveTo>
                    <a:pt x="0" y="1202"/>
                  </a:moveTo>
                  <a:lnTo>
                    <a:pt x="65" y="1202"/>
                  </a:lnTo>
                  <a:lnTo>
                    <a:pt x="103" y="1202"/>
                  </a:lnTo>
                  <a:lnTo>
                    <a:pt x="140" y="1202"/>
                  </a:lnTo>
                  <a:lnTo>
                    <a:pt x="187" y="1190"/>
                  </a:lnTo>
                  <a:lnTo>
                    <a:pt x="238" y="1178"/>
                  </a:lnTo>
                  <a:lnTo>
                    <a:pt x="285" y="1165"/>
                  </a:lnTo>
                  <a:lnTo>
                    <a:pt x="332" y="1153"/>
                  </a:lnTo>
                  <a:lnTo>
                    <a:pt x="369" y="1141"/>
                  </a:lnTo>
                  <a:lnTo>
                    <a:pt x="407" y="1122"/>
                  </a:lnTo>
                  <a:lnTo>
                    <a:pt x="439" y="1110"/>
                  </a:lnTo>
                  <a:lnTo>
                    <a:pt x="477" y="1104"/>
                  </a:lnTo>
                  <a:lnTo>
                    <a:pt x="523" y="1104"/>
                  </a:lnTo>
                  <a:lnTo>
                    <a:pt x="570" y="1104"/>
                  </a:lnTo>
                  <a:lnTo>
                    <a:pt x="622" y="1110"/>
                  </a:lnTo>
                  <a:lnTo>
                    <a:pt x="668" y="1104"/>
                  </a:lnTo>
                  <a:lnTo>
                    <a:pt x="720" y="1086"/>
                  </a:lnTo>
                  <a:lnTo>
                    <a:pt x="766" y="1067"/>
                  </a:lnTo>
                  <a:lnTo>
                    <a:pt x="860" y="1006"/>
                  </a:lnTo>
                  <a:lnTo>
                    <a:pt x="911" y="975"/>
                  </a:lnTo>
                  <a:lnTo>
                    <a:pt x="963" y="945"/>
                  </a:lnTo>
                  <a:lnTo>
                    <a:pt x="1014" y="908"/>
                  </a:lnTo>
                  <a:lnTo>
                    <a:pt x="1056" y="865"/>
                  </a:lnTo>
                  <a:lnTo>
                    <a:pt x="1084" y="810"/>
                  </a:lnTo>
                  <a:lnTo>
                    <a:pt x="1108" y="748"/>
                  </a:lnTo>
                  <a:lnTo>
                    <a:pt x="1126" y="681"/>
                  </a:lnTo>
                  <a:lnTo>
                    <a:pt x="1150" y="626"/>
                  </a:lnTo>
                  <a:lnTo>
                    <a:pt x="1201" y="521"/>
                  </a:lnTo>
                  <a:lnTo>
                    <a:pt x="1224" y="472"/>
                  </a:lnTo>
                  <a:lnTo>
                    <a:pt x="1248" y="429"/>
                  </a:lnTo>
                  <a:lnTo>
                    <a:pt x="1262" y="405"/>
                  </a:lnTo>
                  <a:lnTo>
                    <a:pt x="1271" y="386"/>
                  </a:lnTo>
                  <a:lnTo>
                    <a:pt x="1281" y="368"/>
                  </a:lnTo>
                  <a:lnTo>
                    <a:pt x="1295" y="337"/>
                  </a:lnTo>
                  <a:lnTo>
                    <a:pt x="1299" y="313"/>
                  </a:lnTo>
                  <a:lnTo>
                    <a:pt x="1304" y="282"/>
                  </a:lnTo>
                  <a:lnTo>
                    <a:pt x="1318" y="221"/>
                  </a:lnTo>
                  <a:lnTo>
                    <a:pt x="1332" y="153"/>
                  </a:lnTo>
                  <a:lnTo>
                    <a:pt x="1337" y="123"/>
                  </a:lnTo>
                  <a:lnTo>
                    <a:pt x="1341" y="98"/>
                  </a:lnTo>
                  <a:lnTo>
                    <a:pt x="1355" y="61"/>
                  </a:lnTo>
                  <a:lnTo>
                    <a:pt x="1369" y="25"/>
                  </a:lnTo>
                  <a:lnTo>
                    <a:pt x="1379" y="6"/>
                  </a:lnTo>
                  <a:lnTo>
                    <a:pt x="1388" y="0"/>
                  </a:lnTo>
                  <a:lnTo>
                    <a:pt x="1393" y="0"/>
                  </a:lnTo>
                  <a:lnTo>
                    <a:pt x="1393" y="12"/>
                  </a:lnTo>
                  <a:lnTo>
                    <a:pt x="1388" y="43"/>
                  </a:lnTo>
                  <a:lnTo>
                    <a:pt x="1388" y="80"/>
                  </a:lnTo>
                  <a:lnTo>
                    <a:pt x="1388" y="141"/>
                  </a:lnTo>
                  <a:lnTo>
                    <a:pt x="1388" y="184"/>
                  </a:lnTo>
                  <a:lnTo>
                    <a:pt x="1388" y="233"/>
                  </a:lnTo>
                  <a:lnTo>
                    <a:pt x="1388" y="294"/>
                  </a:lnTo>
                  <a:lnTo>
                    <a:pt x="1388" y="356"/>
                  </a:lnTo>
                  <a:lnTo>
                    <a:pt x="1388" y="497"/>
                  </a:lnTo>
                  <a:lnTo>
                    <a:pt x="1388" y="650"/>
                  </a:lnTo>
                  <a:lnTo>
                    <a:pt x="1388" y="803"/>
                  </a:lnTo>
                  <a:lnTo>
                    <a:pt x="1388" y="945"/>
                  </a:lnTo>
                  <a:lnTo>
                    <a:pt x="1388" y="1006"/>
                  </a:lnTo>
                  <a:lnTo>
                    <a:pt x="1388" y="1067"/>
                  </a:lnTo>
                  <a:lnTo>
                    <a:pt x="1388" y="1116"/>
                  </a:lnTo>
                  <a:lnTo>
                    <a:pt x="1388" y="1153"/>
                  </a:lnTo>
                  <a:lnTo>
                    <a:pt x="1388" y="1184"/>
                  </a:lnTo>
                  <a:lnTo>
                    <a:pt x="1388" y="1208"/>
                  </a:lnTo>
                  <a:lnTo>
                    <a:pt x="1388" y="1245"/>
                  </a:lnTo>
                  <a:lnTo>
                    <a:pt x="1393" y="1257"/>
                  </a:lnTo>
                  <a:lnTo>
                    <a:pt x="1393" y="1263"/>
                  </a:lnTo>
                  <a:lnTo>
                    <a:pt x="1393" y="1257"/>
                  </a:lnTo>
                  <a:lnTo>
                    <a:pt x="1393" y="1251"/>
                  </a:lnTo>
                  <a:lnTo>
                    <a:pt x="1393" y="1245"/>
                  </a:lnTo>
                  <a:lnTo>
                    <a:pt x="1388" y="1245"/>
                  </a:lnTo>
                  <a:lnTo>
                    <a:pt x="1393" y="1251"/>
                  </a:lnTo>
                  <a:lnTo>
                    <a:pt x="1411" y="1263"/>
                  </a:lnTo>
                  <a:lnTo>
                    <a:pt x="1435" y="1270"/>
                  </a:lnTo>
                  <a:lnTo>
                    <a:pt x="1449" y="1276"/>
                  </a:lnTo>
                  <a:lnTo>
                    <a:pt x="1458" y="1282"/>
                  </a:lnTo>
                  <a:lnTo>
                    <a:pt x="1453" y="1288"/>
                  </a:lnTo>
                  <a:lnTo>
                    <a:pt x="1449" y="1288"/>
                  </a:lnTo>
                  <a:lnTo>
                    <a:pt x="1430" y="1288"/>
                  </a:lnTo>
                  <a:lnTo>
                    <a:pt x="1411" y="1294"/>
                  </a:lnTo>
                  <a:lnTo>
                    <a:pt x="1379" y="1294"/>
                  </a:lnTo>
                  <a:lnTo>
                    <a:pt x="1341" y="1294"/>
                  </a:lnTo>
                  <a:lnTo>
                    <a:pt x="1295" y="1294"/>
                  </a:lnTo>
                  <a:lnTo>
                    <a:pt x="1243" y="1300"/>
                  </a:lnTo>
                  <a:lnTo>
                    <a:pt x="1182" y="1300"/>
                  </a:lnTo>
                  <a:lnTo>
                    <a:pt x="1112" y="1300"/>
                  </a:lnTo>
                  <a:lnTo>
                    <a:pt x="1042" y="1300"/>
                  </a:lnTo>
                  <a:lnTo>
                    <a:pt x="963" y="1300"/>
                  </a:lnTo>
                  <a:lnTo>
                    <a:pt x="879" y="1300"/>
                  </a:lnTo>
                  <a:lnTo>
                    <a:pt x="795" y="1300"/>
                  </a:lnTo>
                  <a:lnTo>
                    <a:pt x="608" y="1300"/>
                  </a:lnTo>
                  <a:lnTo>
                    <a:pt x="411" y="1300"/>
                  </a:lnTo>
                  <a:lnTo>
                    <a:pt x="210" y="1294"/>
                  </a:lnTo>
                  <a:lnTo>
                    <a:pt x="0" y="1294"/>
                  </a:lnTo>
                </a:path>
              </a:pathLst>
            </a:custGeom>
            <a:gradFill rotWithShape="0">
              <a:gsLst>
                <a:gs pos="0">
                  <a:srgbClr val="333300"/>
                </a:gs>
                <a:gs pos="100000">
                  <a:srgbClr val="FFFF00"/>
                </a:gs>
              </a:gsLst>
              <a:lin ang="540000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267200" y="2057400"/>
              <a:ext cx="2135188" cy="3887788"/>
            </a:xfrm>
            <a:custGeom>
              <a:avLst/>
              <a:gdLst>
                <a:gd name="T0" fmla="*/ 2147483647 w 1345"/>
                <a:gd name="T1" fmla="*/ 2147483647 h 2449"/>
                <a:gd name="T2" fmla="*/ 2147483647 w 1345"/>
                <a:gd name="T3" fmla="*/ 2147483647 h 2449"/>
                <a:gd name="T4" fmla="*/ 2147483647 w 1345"/>
                <a:gd name="T5" fmla="*/ 2147483647 h 2449"/>
                <a:gd name="T6" fmla="*/ 2147483647 w 1345"/>
                <a:gd name="T7" fmla="*/ 2147483647 h 2449"/>
                <a:gd name="T8" fmla="*/ 0 w 1345"/>
                <a:gd name="T9" fmla="*/ 2147483647 h 2449"/>
                <a:gd name="T10" fmla="*/ 0 w 1345"/>
                <a:gd name="T11" fmla="*/ 2147483647 h 2449"/>
                <a:gd name="T12" fmla="*/ 0 w 1345"/>
                <a:gd name="T13" fmla="*/ 2147483647 h 2449"/>
                <a:gd name="T14" fmla="*/ 2147483647 w 1345"/>
                <a:gd name="T15" fmla="*/ 2147483647 h 2449"/>
                <a:gd name="T16" fmla="*/ 2147483647 w 1345"/>
                <a:gd name="T17" fmla="*/ 2147483647 h 2449"/>
                <a:gd name="T18" fmla="*/ 2147483647 w 1345"/>
                <a:gd name="T19" fmla="*/ 2147483647 h 2449"/>
                <a:gd name="T20" fmla="*/ 2147483647 w 1345"/>
                <a:gd name="T21" fmla="*/ 2147483647 h 2449"/>
                <a:gd name="T22" fmla="*/ 2147483647 w 1345"/>
                <a:gd name="T23" fmla="*/ 0 h 2449"/>
                <a:gd name="T24" fmla="*/ 2147483647 w 1345"/>
                <a:gd name="T25" fmla="*/ 0 h 2449"/>
                <a:gd name="T26" fmla="*/ 2147483647 w 1345"/>
                <a:gd name="T27" fmla="*/ 2147483647 h 2449"/>
                <a:gd name="T28" fmla="*/ 2147483647 w 1345"/>
                <a:gd name="T29" fmla="*/ 2147483647 h 2449"/>
                <a:gd name="T30" fmla="*/ 2147483647 w 1345"/>
                <a:gd name="T31" fmla="*/ 2147483647 h 2449"/>
                <a:gd name="T32" fmla="*/ 2147483647 w 1345"/>
                <a:gd name="T33" fmla="*/ 2147483647 h 2449"/>
                <a:gd name="T34" fmla="*/ 2147483647 w 1345"/>
                <a:gd name="T35" fmla="*/ 2147483647 h 2449"/>
                <a:gd name="T36" fmla="*/ 2147483647 w 1345"/>
                <a:gd name="T37" fmla="*/ 2147483647 h 2449"/>
                <a:gd name="T38" fmla="*/ 2147483647 w 1345"/>
                <a:gd name="T39" fmla="*/ 2147483647 h 2449"/>
                <a:gd name="T40" fmla="*/ 2147483647 w 1345"/>
                <a:gd name="T41" fmla="*/ 2147483647 h 24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45"/>
                <a:gd name="T64" fmla="*/ 0 h 2449"/>
                <a:gd name="T65" fmla="*/ 1345 w 1345"/>
                <a:gd name="T66" fmla="*/ 2449 h 24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45" h="2449">
                  <a:moveTo>
                    <a:pt x="432" y="2448"/>
                  </a:moveTo>
                  <a:lnTo>
                    <a:pt x="336" y="2448"/>
                  </a:lnTo>
                  <a:lnTo>
                    <a:pt x="240" y="2448"/>
                  </a:lnTo>
                  <a:lnTo>
                    <a:pt x="48" y="2448"/>
                  </a:lnTo>
                  <a:lnTo>
                    <a:pt x="0" y="2400"/>
                  </a:lnTo>
                  <a:lnTo>
                    <a:pt x="0" y="1248"/>
                  </a:lnTo>
                  <a:lnTo>
                    <a:pt x="0" y="1152"/>
                  </a:lnTo>
                  <a:lnTo>
                    <a:pt x="48" y="1008"/>
                  </a:lnTo>
                  <a:lnTo>
                    <a:pt x="192" y="528"/>
                  </a:lnTo>
                  <a:lnTo>
                    <a:pt x="336" y="192"/>
                  </a:lnTo>
                  <a:lnTo>
                    <a:pt x="528" y="48"/>
                  </a:lnTo>
                  <a:lnTo>
                    <a:pt x="672" y="0"/>
                  </a:lnTo>
                  <a:lnTo>
                    <a:pt x="768" y="0"/>
                  </a:lnTo>
                  <a:lnTo>
                    <a:pt x="912" y="96"/>
                  </a:lnTo>
                  <a:lnTo>
                    <a:pt x="1056" y="288"/>
                  </a:lnTo>
                  <a:lnTo>
                    <a:pt x="1152" y="480"/>
                  </a:lnTo>
                  <a:lnTo>
                    <a:pt x="1248" y="864"/>
                  </a:lnTo>
                  <a:lnTo>
                    <a:pt x="1344" y="1104"/>
                  </a:lnTo>
                  <a:lnTo>
                    <a:pt x="1344" y="2400"/>
                  </a:lnTo>
                  <a:lnTo>
                    <a:pt x="1296" y="2448"/>
                  </a:lnTo>
                  <a:lnTo>
                    <a:pt x="432" y="2448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FF0000"/>
                </a:gs>
              </a:gsLst>
              <a:lin ang="540000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130425" y="2151063"/>
              <a:ext cx="3282950" cy="3719512"/>
            </a:xfrm>
            <a:custGeom>
              <a:avLst/>
              <a:gdLst>
                <a:gd name="T0" fmla="*/ 0 w 2068"/>
                <a:gd name="T1" fmla="*/ 2147483647 h 2343"/>
                <a:gd name="T2" fmla="*/ 2147483647 w 2068"/>
                <a:gd name="T3" fmla="*/ 2147483647 h 2343"/>
                <a:gd name="T4" fmla="*/ 2147483647 w 2068"/>
                <a:gd name="T5" fmla="*/ 2147483647 h 2343"/>
                <a:gd name="T6" fmla="*/ 2147483647 w 2068"/>
                <a:gd name="T7" fmla="*/ 2147483647 h 2343"/>
                <a:gd name="T8" fmla="*/ 2147483647 w 2068"/>
                <a:gd name="T9" fmla="*/ 2147483647 h 2343"/>
                <a:gd name="T10" fmla="*/ 2147483647 w 2068"/>
                <a:gd name="T11" fmla="*/ 2147483647 h 2343"/>
                <a:gd name="T12" fmla="*/ 2147483647 w 2068"/>
                <a:gd name="T13" fmla="*/ 2147483647 h 2343"/>
                <a:gd name="T14" fmla="*/ 2147483647 w 2068"/>
                <a:gd name="T15" fmla="*/ 2147483647 h 2343"/>
                <a:gd name="T16" fmla="*/ 2147483647 w 2068"/>
                <a:gd name="T17" fmla="*/ 2147483647 h 2343"/>
                <a:gd name="T18" fmla="*/ 2147483647 w 2068"/>
                <a:gd name="T19" fmla="*/ 2147483647 h 2343"/>
                <a:gd name="T20" fmla="*/ 2147483647 w 2068"/>
                <a:gd name="T21" fmla="*/ 2147483647 h 2343"/>
                <a:gd name="T22" fmla="*/ 2147483647 w 2068"/>
                <a:gd name="T23" fmla="*/ 2147483647 h 2343"/>
                <a:gd name="T24" fmla="*/ 2147483647 w 2068"/>
                <a:gd name="T25" fmla="*/ 2147483647 h 2343"/>
                <a:gd name="T26" fmla="*/ 2147483647 w 2068"/>
                <a:gd name="T27" fmla="*/ 2147483647 h 2343"/>
                <a:gd name="T28" fmla="*/ 2147483647 w 2068"/>
                <a:gd name="T29" fmla="*/ 2147483647 h 2343"/>
                <a:gd name="T30" fmla="*/ 2147483647 w 2068"/>
                <a:gd name="T31" fmla="*/ 2147483647 h 2343"/>
                <a:gd name="T32" fmla="*/ 2147483647 w 2068"/>
                <a:gd name="T33" fmla="*/ 2147483647 h 2343"/>
                <a:gd name="T34" fmla="*/ 2147483647 w 2068"/>
                <a:gd name="T35" fmla="*/ 2147483647 h 2343"/>
                <a:gd name="T36" fmla="*/ 2147483647 w 2068"/>
                <a:gd name="T37" fmla="*/ 2147483647 h 2343"/>
                <a:gd name="T38" fmla="*/ 2147483647 w 2068"/>
                <a:gd name="T39" fmla="*/ 2147483647 h 2343"/>
                <a:gd name="T40" fmla="*/ 2147483647 w 2068"/>
                <a:gd name="T41" fmla="*/ 2147483647 h 2343"/>
                <a:gd name="T42" fmla="*/ 2147483647 w 2068"/>
                <a:gd name="T43" fmla="*/ 2147483647 h 2343"/>
                <a:gd name="T44" fmla="*/ 2147483647 w 2068"/>
                <a:gd name="T45" fmla="*/ 2147483647 h 2343"/>
                <a:gd name="T46" fmla="*/ 2147483647 w 2068"/>
                <a:gd name="T47" fmla="*/ 2147483647 h 2343"/>
                <a:gd name="T48" fmla="*/ 2147483647 w 2068"/>
                <a:gd name="T49" fmla="*/ 2147483647 h 2343"/>
                <a:gd name="T50" fmla="*/ 2147483647 w 2068"/>
                <a:gd name="T51" fmla="*/ 2147483647 h 2343"/>
                <a:gd name="T52" fmla="*/ 2147483647 w 2068"/>
                <a:gd name="T53" fmla="*/ 2147483647 h 2343"/>
                <a:gd name="T54" fmla="*/ 2147483647 w 2068"/>
                <a:gd name="T55" fmla="*/ 2147483647 h 2343"/>
                <a:gd name="T56" fmla="*/ 2147483647 w 2068"/>
                <a:gd name="T57" fmla="*/ 2147483647 h 2343"/>
                <a:gd name="T58" fmla="*/ 2147483647 w 2068"/>
                <a:gd name="T59" fmla="*/ 2147483647 h 2343"/>
                <a:gd name="T60" fmla="*/ 2147483647 w 2068"/>
                <a:gd name="T61" fmla="*/ 2147483647 h 2343"/>
                <a:gd name="T62" fmla="*/ 2147483647 w 2068"/>
                <a:gd name="T63" fmla="*/ 2147483647 h 2343"/>
                <a:gd name="T64" fmla="*/ 2147483647 w 2068"/>
                <a:gd name="T65" fmla="*/ 0 h 2343"/>
                <a:gd name="T66" fmla="*/ 2147483647 w 2068"/>
                <a:gd name="T67" fmla="*/ 0 h 23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68"/>
                <a:gd name="T103" fmla="*/ 0 h 2343"/>
                <a:gd name="T104" fmla="*/ 2068 w 2068"/>
                <a:gd name="T105" fmla="*/ 2343 h 23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68" h="2343">
                  <a:moveTo>
                    <a:pt x="0" y="2342"/>
                  </a:moveTo>
                  <a:lnTo>
                    <a:pt x="273" y="2301"/>
                  </a:lnTo>
                  <a:lnTo>
                    <a:pt x="403" y="2277"/>
                  </a:lnTo>
                  <a:lnTo>
                    <a:pt x="529" y="2247"/>
                  </a:lnTo>
                  <a:lnTo>
                    <a:pt x="649" y="2218"/>
                  </a:lnTo>
                  <a:lnTo>
                    <a:pt x="758" y="2182"/>
                  </a:lnTo>
                  <a:lnTo>
                    <a:pt x="851" y="2141"/>
                  </a:lnTo>
                  <a:lnTo>
                    <a:pt x="938" y="2094"/>
                  </a:lnTo>
                  <a:lnTo>
                    <a:pt x="1009" y="2034"/>
                  </a:lnTo>
                  <a:lnTo>
                    <a:pt x="1063" y="1969"/>
                  </a:lnTo>
                  <a:lnTo>
                    <a:pt x="1112" y="1898"/>
                  </a:lnTo>
                  <a:lnTo>
                    <a:pt x="1145" y="1821"/>
                  </a:lnTo>
                  <a:lnTo>
                    <a:pt x="1205" y="1656"/>
                  </a:lnTo>
                  <a:lnTo>
                    <a:pt x="1238" y="1573"/>
                  </a:lnTo>
                  <a:lnTo>
                    <a:pt x="1271" y="1490"/>
                  </a:lnTo>
                  <a:lnTo>
                    <a:pt x="1303" y="1407"/>
                  </a:lnTo>
                  <a:lnTo>
                    <a:pt x="1336" y="1319"/>
                  </a:lnTo>
                  <a:lnTo>
                    <a:pt x="1396" y="1135"/>
                  </a:lnTo>
                  <a:lnTo>
                    <a:pt x="1456" y="952"/>
                  </a:lnTo>
                  <a:lnTo>
                    <a:pt x="1478" y="869"/>
                  </a:lnTo>
                  <a:lnTo>
                    <a:pt x="1505" y="792"/>
                  </a:lnTo>
                  <a:lnTo>
                    <a:pt x="1543" y="662"/>
                  </a:lnTo>
                  <a:lnTo>
                    <a:pt x="1576" y="544"/>
                  </a:lnTo>
                  <a:lnTo>
                    <a:pt x="1603" y="443"/>
                  </a:lnTo>
                  <a:lnTo>
                    <a:pt x="1642" y="349"/>
                  </a:lnTo>
                  <a:lnTo>
                    <a:pt x="1696" y="260"/>
                  </a:lnTo>
                  <a:lnTo>
                    <a:pt x="1762" y="171"/>
                  </a:lnTo>
                  <a:lnTo>
                    <a:pt x="1822" y="100"/>
                  </a:lnTo>
                  <a:lnTo>
                    <a:pt x="1876" y="47"/>
                  </a:lnTo>
                  <a:lnTo>
                    <a:pt x="1903" y="29"/>
                  </a:lnTo>
                  <a:lnTo>
                    <a:pt x="1931" y="17"/>
                  </a:lnTo>
                  <a:lnTo>
                    <a:pt x="1985" y="5"/>
                  </a:lnTo>
                  <a:lnTo>
                    <a:pt x="2029" y="0"/>
                  </a:lnTo>
                  <a:lnTo>
                    <a:pt x="2067" y="0"/>
                  </a:lnTo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407025" y="2151063"/>
              <a:ext cx="3282950" cy="3719512"/>
            </a:xfrm>
            <a:custGeom>
              <a:avLst/>
              <a:gdLst>
                <a:gd name="T0" fmla="*/ 2147483647 w 2068"/>
                <a:gd name="T1" fmla="*/ 2147483647 h 2343"/>
                <a:gd name="T2" fmla="*/ 2147483647 w 2068"/>
                <a:gd name="T3" fmla="*/ 2147483647 h 2343"/>
                <a:gd name="T4" fmla="*/ 2147483647 w 2068"/>
                <a:gd name="T5" fmla="*/ 2147483647 h 2343"/>
                <a:gd name="T6" fmla="*/ 2147483647 w 2068"/>
                <a:gd name="T7" fmla="*/ 2147483647 h 2343"/>
                <a:gd name="T8" fmla="*/ 2147483647 w 2068"/>
                <a:gd name="T9" fmla="*/ 2147483647 h 2343"/>
                <a:gd name="T10" fmla="*/ 2147483647 w 2068"/>
                <a:gd name="T11" fmla="*/ 2147483647 h 2343"/>
                <a:gd name="T12" fmla="*/ 2147483647 w 2068"/>
                <a:gd name="T13" fmla="*/ 2147483647 h 2343"/>
                <a:gd name="T14" fmla="*/ 2147483647 w 2068"/>
                <a:gd name="T15" fmla="*/ 2147483647 h 2343"/>
                <a:gd name="T16" fmla="*/ 2147483647 w 2068"/>
                <a:gd name="T17" fmla="*/ 2147483647 h 2343"/>
                <a:gd name="T18" fmla="*/ 2147483647 w 2068"/>
                <a:gd name="T19" fmla="*/ 2147483647 h 2343"/>
                <a:gd name="T20" fmla="*/ 2147483647 w 2068"/>
                <a:gd name="T21" fmla="*/ 2147483647 h 2343"/>
                <a:gd name="T22" fmla="*/ 2147483647 w 2068"/>
                <a:gd name="T23" fmla="*/ 2147483647 h 2343"/>
                <a:gd name="T24" fmla="*/ 2147483647 w 2068"/>
                <a:gd name="T25" fmla="*/ 2147483647 h 2343"/>
                <a:gd name="T26" fmla="*/ 2147483647 w 2068"/>
                <a:gd name="T27" fmla="*/ 2147483647 h 2343"/>
                <a:gd name="T28" fmla="*/ 2147483647 w 2068"/>
                <a:gd name="T29" fmla="*/ 2147483647 h 2343"/>
                <a:gd name="T30" fmla="*/ 2147483647 w 2068"/>
                <a:gd name="T31" fmla="*/ 2147483647 h 2343"/>
                <a:gd name="T32" fmla="*/ 2147483647 w 2068"/>
                <a:gd name="T33" fmla="*/ 2147483647 h 2343"/>
                <a:gd name="T34" fmla="*/ 2147483647 w 2068"/>
                <a:gd name="T35" fmla="*/ 2147483647 h 2343"/>
                <a:gd name="T36" fmla="*/ 2147483647 w 2068"/>
                <a:gd name="T37" fmla="*/ 2147483647 h 2343"/>
                <a:gd name="T38" fmla="*/ 2147483647 w 2068"/>
                <a:gd name="T39" fmla="*/ 2147483647 h 2343"/>
                <a:gd name="T40" fmla="*/ 2147483647 w 2068"/>
                <a:gd name="T41" fmla="*/ 2147483647 h 2343"/>
                <a:gd name="T42" fmla="*/ 2147483647 w 2068"/>
                <a:gd name="T43" fmla="*/ 2147483647 h 2343"/>
                <a:gd name="T44" fmla="*/ 2147483647 w 2068"/>
                <a:gd name="T45" fmla="*/ 2147483647 h 2343"/>
                <a:gd name="T46" fmla="*/ 2147483647 w 2068"/>
                <a:gd name="T47" fmla="*/ 2147483647 h 2343"/>
                <a:gd name="T48" fmla="*/ 2147483647 w 2068"/>
                <a:gd name="T49" fmla="*/ 2147483647 h 2343"/>
                <a:gd name="T50" fmla="*/ 2147483647 w 2068"/>
                <a:gd name="T51" fmla="*/ 2147483647 h 2343"/>
                <a:gd name="T52" fmla="*/ 2147483647 w 2068"/>
                <a:gd name="T53" fmla="*/ 2147483647 h 2343"/>
                <a:gd name="T54" fmla="*/ 2147483647 w 2068"/>
                <a:gd name="T55" fmla="*/ 2147483647 h 2343"/>
                <a:gd name="T56" fmla="*/ 2147483647 w 2068"/>
                <a:gd name="T57" fmla="*/ 2147483647 h 2343"/>
                <a:gd name="T58" fmla="*/ 2147483647 w 2068"/>
                <a:gd name="T59" fmla="*/ 2147483647 h 2343"/>
                <a:gd name="T60" fmla="*/ 2147483647 w 2068"/>
                <a:gd name="T61" fmla="*/ 0 h 2343"/>
                <a:gd name="T62" fmla="*/ 0 w 2068"/>
                <a:gd name="T63" fmla="*/ 0 h 23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68"/>
                <a:gd name="T97" fmla="*/ 0 h 2343"/>
                <a:gd name="T98" fmla="*/ 2068 w 2068"/>
                <a:gd name="T99" fmla="*/ 2343 h 23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68" h="2343">
                  <a:moveTo>
                    <a:pt x="2067" y="2342"/>
                  </a:moveTo>
                  <a:lnTo>
                    <a:pt x="1796" y="2301"/>
                  </a:lnTo>
                  <a:lnTo>
                    <a:pt x="1542" y="2247"/>
                  </a:lnTo>
                  <a:lnTo>
                    <a:pt x="1419" y="2218"/>
                  </a:lnTo>
                  <a:lnTo>
                    <a:pt x="1314" y="2182"/>
                  </a:lnTo>
                  <a:lnTo>
                    <a:pt x="1218" y="2141"/>
                  </a:lnTo>
                  <a:lnTo>
                    <a:pt x="1130" y="2094"/>
                  </a:lnTo>
                  <a:lnTo>
                    <a:pt x="1060" y="2034"/>
                  </a:lnTo>
                  <a:lnTo>
                    <a:pt x="1007" y="1969"/>
                  </a:lnTo>
                  <a:lnTo>
                    <a:pt x="955" y="1898"/>
                  </a:lnTo>
                  <a:lnTo>
                    <a:pt x="920" y="1821"/>
                  </a:lnTo>
                  <a:lnTo>
                    <a:pt x="859" y="1656"/>
                  </a:lnTo>
                  <a:lnTo>
                    <a:pt x="797" y="1490"/>
                  </a:lnTo>
                  <a:lnTo>
                    <a:pt x="762" y="1407"/>
                  </a:lnTo>
                  <a:lnTo>
                    <a:pt x="736" y="1319"/>
                  </a:lnTo>
                  <a:lnTo>
                    <a:pt x="675" y="1135"/>
                  </a:lnTo>
                  <a:lnTo>
                    <a:pt x="613" y="952"/>
                  </a:lnTo>
                  <a:lnTo>
                    <a:pt x="587" y="869"/>
                  </a:lnTo>
                  <a:lnTo>
                    <a:pt x="561" y="792"/>
                  </a:lnTo>
                  <a:lnTo>
                    <a:pt x="526" y="662"/>
                  </a:lnTo>
                  <a:lnTo>
                    <a:pt x="491" y="544"/>
                  </a:lnTo>
                  <a:lnTo>
                    <a:pt x="465" y="443"/>
                  </a:lnTo>
                  <a:lnTo>
                    <a:pt x="421" y="349"/>
                  </a:lnTo>
                  <a:lnTo>
                    <a:pt x="368" y="260"/>
                  </a:lnTo>
                  <a:lnTo>
                    <a:pt x="307" y="171"/>
                  </a:lnTo>
                  <a:lnTo>
                    <a:pt x="246" y="100"/>
                  </a:lnTo>
                  <a:lnTo>
                    <a:pt x="193" y="47"/>
                  </a:lnTo>
                  <a:lnTo>
                    <a:pt x="167" y="29"/>
                  </a:lnTo>
                  <a:lnTo>
                    <a:pt x="141" y="17"/>
                  </a:lnTo>
                  <a:lnTo>
                    <a:pt x="88" y="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677988" y="6019800"/>
              <a:ext cx="70850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1676400" y="2135188"/>
              <a:ext cx="0" cy="38846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 rot="-5400000">
              <a:off x="-1485900" y="2933700"/>
              <a:ext cx="4568825" cy="1597025"/>
            </a:xfrm>
            <a:prstGeom prst="rightArrow">
              <a:avLst>
                <a:gd name="adj1" fmla="val 50000"/>
                <a:gd name="adj2" fmla="val 71534"/>
              </a:avLst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 dirty="0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960438" y="6092825"/>
              <a:ext cx="8075612" cy="758825"/>
            </a:xfrm>
            <a:prstGeom prst="rightArrow">
              <a:avLst>
                <a:gd name="adj1" fmla="val 50000"/>
                <a:gd name="adj2" fmla="val 266204"/>
              </a:avLst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dirty="0">
                  <a:solidFill>
                    <a:schemeClr val="bg1"/>
                  </a:solidFill>
                </a:rPr>
                <a:t>Observance  accrue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057400" y="2362200"/>
              <a:ext cx="1981200" cy="1966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 b="1" dirty="0"/>
            </a:p>
            <a:p>
              <a:pPr eaLnBrk="1" hangingPunct="1"/>
              <a:r>
                <a:rPr lang="en-US" altLang="fr-FR" sz="1400" b="1" dirty="0"/>
                <a:t>Pression medicamenteuse insuffisante pour selectionner uniquement des virus mutants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648200" y="2971801"/>
              <a:ext cx="1447799" cy="1200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200" b="1" dirty="0">
                  <a:solidFill>
                    <a:schemeClr val="bg1"/>
                  </a:solidFill>
                </a:rPr>
                <a:t>Pression selective et emergence de virus resistants 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 rot="21598969">
              <a:off x="6923089" y="2795914"/>
              <a:ext cx="2068512" cy="65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b="1" dirty="0"/>
                <a:t>Suppression Virale complete</a:t>
              </a: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533400" y="1219200"/>
              <a:ext cx="7986713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BE" dirty="0"/>
            </a:p>
          </p:txBody>
        </p:sp>
      </p:grpSp>
      <p:sp>
        <p:nvSpPr>
          <p:cNvPr id="23" name="Rectangle 15"/>
          <p:cNvSpPr>
            <a:spLocks noChangeArrowheads="1"/>
          </p:cNvSpPr>
          <p:nvPr/>
        </p:nvSpPr>
        <p:spPr bwMode="auto">
          <a:xfrm rot="-5400000">
            <a:off x="129816" y="3425865"/>
            <a:ext cx="203846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 dirty="0">
                <a:solidFill>
                  <a:schemeClr val="bg1"/>
                </a:solidFill>
              </a:rPr>
              <a:t>probabilite augnmentee de </a:t>
            </a:r>
          </a:p>
          <a:p>
            <a:pPr eaLnBrk="1" hangingPunct="1"/>
            <a:r>
              <a:rPr lang="en-US" altLang="fr-FR" sz="1200" dirty="0">
                <a:solidFill>
                  <a:schemeClr val="bg1"/>
                </a:solidFill>
              </a:rPr>
              <a:t>selectionner des mutations </a:t>
            </a:r>
          </a:p>
        </p:txBody>
      </p:sp>
    </p:spTree>
    <p:extLst>
      <p:ext uri="{BB962C8B-B14F-4D97-AF65-F5344CB8AC3E}">
        <p14:creationId xmlns:p14="http://schemas.microsoft.com/office/powerpoint/2010/main" val="361298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lIns="92075" tIns="46038" rIns="92075" bIns="46038"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BE" sz="4000" noProof="0" dirty="0"/>
              <a:t>Barrière génétique à la résistance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357313"/>
            <a:ext cx="8229600" cy="4911725"/>
          </a:xfrm>
        </p:spPr>
        <p:txBody>
          <a:bodyPr lIns="92075" tIns="46038" rIns="92075" bIns="46038" rtlCol="0">
            <a:normAutofit lnSpcReduction="10000"/>
          </a:bodyPr>
          <a:lstStyle/>
          <a:p>
            <a:pPr marL="342900" lvl="2" indent="-3429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BE" sz="1900" b="1" noProof="0" dirty="0">
                <a:solidFill>
                  <a:srgbClr val="FF0000"/>
                </a:solidFill>
              </a:rPr>
              <a:t>BASSE</a:t>
            </a:r>
            <a:r>
              <a:rPr lang="fr-BE" b="1" noProof="0" dirty="0">
                <a:solidFill>
                  <a:srgbClr val="FF0000"/>
                </a:solidFill>
              </a:rPr>
              <a:t> </a:t>
            </a:r>
            <a:r>
              <a:rPr lang="fr-BE" noProof="0" dirty="0"/>
              <a:t>= Médicament pouvant devenir résistant avec une seule mutation-&gt; </a:t>
            </a:r>
            <a:r>
              <a:rPr lang="fr-BE" sz="2000" noProof="0" dirty="0"/>
              <a:t>La résistance peut survenir en quelques jours ou semaines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BE" sz="2000" noProof="0" dirty="0"/>
              <a:t>3TC, INNTI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BE" sz="2000" noProof="0" dirty="0">
                <a:solidFill>
                  <a:srgbClr val="FF0000"/>
                </a:solidFill>
              </a:rPr>
              <a:t>TDF</a:t>
            </a:r>
            <a:r>
              <a:rPr lang="fr-BE" sz="2000" noProof="0" dirty="0"/>
              <a:t> – (K65R)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BE" sz="2400" b="1" noProof="0" dirty="0">
                <a:solidFill>
                  <a:srgbClr val="FF0000"/>
                </a:solidFill>
              </a:rPr>
              <a:t>HAUTE</a:t>
            </a:r>
            <a:r>
              <a:rPr lang="fr-BE" sz="2400" noProof="0" dirty="0"/>
              <a:t> = Médicament nécessitant plusieurs mutations pour devenir résistant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BE" noProof="0" dirty="0">
                <a:solidFill>
                  <a:srgbClr val="FF0000"/>
                </a:solidFill>
              </a:rPr>
              <a:t> </a:t>
            </a:r>
            <a:r>
              <a:rPr lang="fr-BE" sz="2000" noProof="0" dirty="0">
                <a:solidFill>
                  <a:srgbClr val="FF0000"/>
                </a:solidFill>
              </a:rPr>
              <a:t>AZT,D4T </a:t>
            </a:r>
            <a:r>
              <a:rPr lang="fr-BE" sz="1600" noProof="0" dirty="0"/>
              <a:t>: </a:t>
            </a:r>
            <a:r>
              <a:rPr lang="fr-BE" sz="2000" noProof="0" dirty="0"/>
              <a:t>Thymidine analogue mutations (TAMs)-&gt; si 3 ou plus:   résistance haute et croisée avec autres INTI(excepte 3TC)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BE" sz="2000" noProof="0" dirty="0">
                <a:solidFill>
                  <a:srgbClr val="FF0000"/>
                </a:solidFill>
              </a:rPr>
              <a:t>IP: </a:t>
            </a:r>
            <a:r>
              <a:rPr lang="fr-BE" sz="2000" noProof="0" dirty="0"/>
              <a:t>6 a 8 mutations pour résistance totale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BE" sz="2000" noProof="0" dirty="0">
                <a:solidFill>
                  <a:srgbClr val="FF0000"/>
                </a:solidFill>
              </a:rPr>
              <a:t>DOLUTEGRAVIR</a:t>
            </a:r>
            <a:r>
              <a:rPr lang="fr-BE" sz="2000" noProof="0" dirty="0"/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fr-BE" sz="2400" noProof="0" dirty="0"/>
              <a:t>Triple thérapie (ART) = barrière génétique cumulative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fr-BE" sz="2400" noProof="0" dirty="0">
                <a:solidFill>
                  <a:srgbClr val="FF0000"/>
                </a:solidFill>
              </a:rPr>
              <a:t>Résistance croisée</a:t>
            </a:r>
            <a:r>
              <a:rPr lang="fr-BE" sz="2400" noProof="0" dirty="0"/>
              <a:t>: </a:t>
            </a:r>
            <a:r>
              <a:rPr lang="fr-BE" sz="2000" noProof="0" dirty="0"/>
              <a:t>Résistance à un médicament que le patient n’a pas pris; se produit pour les médicaments d’une même classe.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defRPr/>
            </a:pPr>
            <a:endParaRPr lang="fr-BE" sz="2400" noProof="0" dirty="0"/>
          </a:p>
        </p:txBody>
      </p:sp>
    </p:spTree>
    <p:extLst>
      <p:ext uri="{BB962C8B-B14F-4D97-AF65-F5344CB8AC3E}">
        <p14:creationId xmlns:p14="http://schemas.microsoft.com/office/powerpoint/2010/main" val="100799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noProof="0" dirty="0"/>
              <a:t>Resistance aux ARVs se développe a des vitesse différentes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655771"/>
            <a:ext cx="8363272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TDF, ABC, 3TC, EFV, NVP: endears quelques mois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AZT:  6 -12 mois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200" dirty="0"/>
          </a:p>
          <a:p>
            <a:pPr algn="ctr">
              <a:buNone/>
            </a:pPr>
            <a:r>
              <a:rPr lang="en-ZA" sz="2800" dirty="0">
                <a:solidFill>
                  <a:srgbClr val="FF0000"/>
                </a:solidFill>
              </a:rPr>
              <a:t>1ere ligne : la resistance peut se developer en 6 mois de mauvaise observance </a:t>
            </a:r>
            <a:endParaRPr lang="en-Z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771342"/>
            <a:ext cx="8363272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/>
              <a:t>IP  </a:t>
            </a:r>
            <a:r>
              <a:rPr lang="en-ZA" sz="2400" dirty="0"/>
              <a:t>(Lopinavir/ritonavir, Atazanavir/ritonavir  et </a:t>
            </a:r>
            <a:r>
              <a:rPr lang="en-ZA" sz="2400" b="1" dirty="0"/>
              <a:t>DTG </a:t>
            </a:r>
            <a:r>
              <a:rPr lang="en-ZA" sz="2400" dirty="0"/>
              <a:t>: 12 -18 mois ou plus pour developer une resistance </a:t>
            </a:r>
          </a:p>
          <a:p>
            <a:endParaRPr lang="en-ZA" sz="1200" dirty="0"/>
          </a:p>
          <a:p>
            <a:pPr algn="ctr"/>
            <a:r>
              <a:rPr lang="en-ZA" sz="2800" dirty="0">
                <a:solidFill>
                  <a:srgbClr val="FF0000"/>
                </a:solidFill>
              </a:rPr>
              <a:t>2eme ligne avec IP : resistance  ne se developpe qu 'après au moins 12 mois de  mauvaise observance</a:t>
            </a:r>
            <a:endParaRPr lang="en-Z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415" y="6021288"/>
            <a:ext cx="8363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Dolutegravir: resistance takes longer </a:t>
            </a:r>
          </a:p>
        </p:txBody>
      </p:sp>
    </p:spTree>
    <p:extLst>
      <p:ext uri="{BB962C8B-B14F-4D97-AF65-F5344CB8AC3E}">
        <p14:creationId xmlns:p14="http://schemas.microsoft.com/office/powerpoint/2010/main" val="330755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13571</TotalTime>
  <Words>1064</Words>
  <Application>Microsoft Office PowerPoint</Application>
  <PresentationFormat>Affichage à l'écran (4:3)</PresentationFormat>
  <Paragraphs>197</Paragraphs>
  <Slides>18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Echec thérapeutique et passage en   2ème ligne  Quand sortir du guideline ?</vt:lpstr>
      <vt:lpstr>Présentation PowerPoint</vt:lpstr>
      <vt:lpstr>Objectifs de la session </vt:lpstr>
      <vt:lpstr> Quizz   L’échec thérapeutique se décompose en échec clinique, immunologique et virologique  </vt:lpstr>
      <vt:lpstr>Présentation PowerPoint</vt:lpstr>
      <vt:lpstr>Présentation PowerPoint</vt:lpstr>
      <vt:lpstr>Présentation PowerPoint</vt:lpstr>
      <vt:lpstr>Barrière génétique à la résistance</vt:lpstr>
      <vt:lpstr>Resistance aux ARVs se développe a des vitesse différentes  </vt:lpstr>
      <vt:lpstr>Présentation PowerPoint</vt:lpstr>
      <vt:lpstr>Présentation PowerPoint</vt:lpstr>
      <vt:lpstr>Pour quoi une 2eme CV ?</vt:lpstr>
      <vt:lpstr>L’algorithme classique de la CV est valide pour patients et approvisionnement régulier</vt:lpstr>
      <vt:lpstr>Cas Clinique :   </vt:lpstr>
      <vt:lpstr>Présentation PowerPoint</vt:lpstr>
      <vt:lpstr>Présentation PowerPoint</vt:lpstr>
      <vt:lpstr>Présentation PowerPoint</vt:lpstr>
      <vt:lpstr>Conclusions : la règle 123a ne s’applique pas pour tous les patients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Proudfoot</dc:creator>
  <cp:lastModifiedBy>User</cp:lastModifiedBy>
  <cp:revision>316</cp:revision>
  <dcterms:created xsi:type="dcterms:W3CDTF">2014-04-08T17:23:02Z</dcterms:created>
  <dcterms:modified xsi:type="dcterms:W3CDTF">2023-09-14T15:09:48Z</dcterms:modified>
</cp:coreProperties>
</file>