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9" r:id="rId2"/>
    <p:sldMasterId id="2147483701" r:id="rId3"/>
    <p:sldMasterId id="2147483709" r:id="rId4"/>
  </p:sldMasterIdLst>
  <p:notesMasterIdLst>
    <p:notesMasterId r:id="rId23"/>
  </p:notesMasterIdLst>
  <p:handoutMasterIdLst>
    <p:handoutMasterId r:id="rId24"/>
  </p:handoutMasterIdLst>
  <p:sldIdLst>
    <p:sldId id="2147471421" r:id="rId5"/>
    <p:sldId id="2146846655" r:id="rId6"/>
    <p:sldId id="2147471433" r:id="rId7"/>
    <p:sldId id="2147471459" r:id="rId8"/>
    <p:sldId id="2147471455" r:id="rId9"/>
    <p:sldId id="2147471456" r:id="rId10"/>
    <p:sldId id="2147471454" r:id="rId11"/>
    <p:sldId id="2147471414" r:id="rId12"/>
    <p:sldId id="2147471444" r:id="rId13"/>
    <p:sldId id="2147471441" r:id="rId14"/>
    <p:sldId id="2026" r:id="rId15"/>
    <p:sldId id="2147471461" r:id="rId16"/>
    <p:sldId id="2147471460" r:id="rId17"/>
    <p:sldId id="2147471423" r:id="rId18"/>
    <p:sldId id="2147471458" r:id="rId19"/>
    <p:sldId id="2559" r:id="rId20"/>
    <p:sldId id="2147471453" r:id="rId21"/>
    <p:sldId id="275" r:id="rId22"/>
  </p:sldIdLst>
  <p:sldSz cx="12192000" cy="6858000"/>
  <p:notesSz cx="6858000" cy="9144000"/>
  <p:defaultTextStyle>
    <a:defPPr>
      <a:defRPr lang="fr-FR"/>
    </a:defPPr>
    <a:lvl1pPr marL="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9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9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8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98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48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97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E7325B6-59F6-4C57-B674-055E655D5897}">
          <p14:sldIdLst>
            <p14:sldId id="2147471421"/>
            <p14:sldId id="2146846655"/>
            <p14:sldId id="2147471433"/>
            <p14:sldId id="2147471459"/>
            <p14:sldId id="2147471455"/>
            <p14:sldId id="2147471456"/>
            <p14:sldId id="2147471454"/>
            <p14:sldId id="2147471414"/>
            <p14:sldId id="2147471444"/>
            <p14:sldId id="2147471441"/>
            <p14:sldId id="2026"/>
            <p14:sldId id="2147471461"/>
            <p14:sldId id="2147471460"/>
            <p14:sldId id="2147471423"/>
            <p14:sldId id="2147471458"/>
            <p14:sldId id="2559"/>
            <p14:sldId id="2147471453"/>
            <p14:sldId id="275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n" initials="n" lastIdx="5" clrIdx="0">
    <p:extLst>
      <p:ext uri="{19B8F6BF-5375-455C-9EA6-DF929625EA0E}">
        <p15:presenceInfo xmlns:p15="http://schemas.microsoft.com/office/powerpoint/2012/main" xmlns="" userId="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5F9FD"/>
    <a:srgbClr val="006699"/>
    <a:srgbClr val="ECECEC"/>
    <a:srgbClr val="006666"/>
    <a:srgbClr val="CCECFF"/>
    <a:srgbClr val="E5F5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84724" autoAdjust="0"/>
  </p:normalViewPr>
  <p:slideViewPr>
    <p:cSldViewPr snapToGrid="0">
      <p:cViewPr>
        <p:scale>
          <a:sx n="90" d="100"/>
          <a:sy n="90" d="100"/>
        </p:scale>
        <p:origin x="-259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732" y="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Feuille_de_calcul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Feuille_de_calcul_Microsoft_Excel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Feuil1!$A$1:$A$8</c:f>
              <c:strCache>
                <c:ptCount val="8"/>
                <c:pt idx="0">
                  <c:v>1. Planning, coordination et financement</c:v>
                </c:pt>
                <c:pt idx="1">
                  <c:v>2. Formation pour AVS</c:v>
                </c:pt>
                <c:pt idx="2">
                  <c:v>3. Monitoring et Supervision</c:v>
                </c:pt>
                <c:pt idx="3">
                  <c:v>4. Vaccin, Chaîne de Froid et Logistique</c:v>
                </c:pt>
                <c:pt idx="4">
                  <c:v>5. Plaidoyer, mobilisation sociale et communication</c:v>
                </c:pt>
                <c:pt idx="5">
                  <c:v>6. Coordination et synchronisation transfrontalières</c:v>
                </c:pt>
                <c:pt idx="6">
                  <c:v>7. Événement indésirable à la suite d'une vaccination (AEFI)</c:v>
                </c:pt>
                <c:pt idx="7">
                  <c:v>Statuts de préparation</c:v>
                </c:pt>
              </c:strCache>
            </c:strRef>
          </c:cat>
          <c:val>
            <c:numRef>
              <c:f>Feuil1!$B$1:$B$8</c:f>
              <c:numCache>
                <c:formatCode>0%</c:formatCode>
                <c:ptCount val="8"/>
                <c:pt idx="0">
                  <c:v>0.85</c:v>
                </c:pt>
                <c:pt idx="1">
                  <c:v>0.45</c:v>
                </c:pt>
                <c:pt idx="2">
                  <c:v>0.69</c:v>
                </c:pt>
                <c:pt idx="3">
                  <c:v>0.8</c:v>
                </c:pt>
                <c:pt idx="4">
                  <c:v>0.75</c:v>
                </c:pt>
                <c:pt idx="5">
                  <c:v>0.64</c:v>
                </c:pt>
                <c:pt idx="6">
                  <c:v>1</c:v>
                </c:pt>
                <c:pt idx="7">
                  <c:v>0.74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D0-4EAC-B0C7-5C7B0A276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260992"/>
        <c:axId val="136266880"/>
      </c:barChart>
      <c:catAx>
        <c:axId val="13626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6266880"/>
        <c:crosses val="autoZero"/>
        <c:auto val="1"/>
        <c:lblAlgn val="ctr"/>
        <c:lblOffset val="100"/>
        <c:noMultiLvlLbl val="0"/>
      </c:catAx>
      <c:valAx>
        <c:axId val="13626688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626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b="1"/>
      </a:pPr>
      <a:endParaRPr lang="fr-F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Feuil1!$A$1:$A$8</c:f>
              <c:strCache>
                <c:ptCount val="8"/>
                <c:pt idx="0">
                  <c:v>BOKE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NZEREKORE</c:v>
                </c:pt>
              </c:strCache>
            </c:strRef>
          </c:cat>
          <c:val>
            <c:numRef>
              <c:f>Feuil1!$B$1:$B$8</c:f>
              <c:numCache>
                <c:formatCode>0%</c:formatCode>
                <c:ptCount val="8"/>
                <c:pt idx="0">
                  <c:v>0.66</c:v>
                </c:pt>
                <c:pt idx="1">
                  <c:v>0.78</c:v>
                </c:pt>
                <c:pt idx="2">
                  <c:v>0.84</c:v>
                </c:pt>
                <c:pt idx="3">
                  <c:v>0.85</c:v>
                </c:pt>
                <c:pt idx="4">
                  <c:v>0.63</c:v>
                </c:pt>
                <c:pt idx="5">
                  <c:v>0.73</c:v>
                </c:pt>
                <c:pt idx="6">
                  <c:v>0.68</c:v>
                </c:pt>
                <c:pt idx="7">
                  <c:v>0.61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75-4C54-84BD-A298666CF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014272"/>
        <c:axId val="137024256"/>
      </c:barChart>
      <c:catAx>
        <c:axId val="13701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7024256"/>
        <c:crosses val="autoZero"/>
        <c:auto val="1"/>
        <c:lblAlgn val="ctr"/>
        <c:lblOffset val="100"/>
        <c:noMultiLvlLbl val="0"/>
      </c:catAx>
      <c:valAx>
        <c:axId val="13702425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701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 b="1"/>
      </a:pPr>
      <a:endParaRPr lang="fr-F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F4B3F487-4955-4F41-860B-31BA099933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FD52D693-AA6F-492B-AF4D-CA8358A1A6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7E679-227F-4B47-9559-F9A4493B16CB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DE6C7C3B-C56D-4761-82DE-4A1B0C9FA7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2CFFC64-5DD2-4418-ABCC-08D6546486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5F620-761D-4D36-9425-FE0B976F07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067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C354C-EB9C-4E29-8874-F09013F019A7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A48A6-C055-428B-A527-D7242004A6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83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0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300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300" algn="l" defTabSz="914300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449" algn="l" defTabSz="914300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599" algn="l" defTabSz="914300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748" algn="l" defTabSz="914300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898" algn="l" defTabSz="914300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048" algn="l" defTabSz="914300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197" algn="l" defTabSz="914300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FA0038-7055-434C-B6C4-B8C69565C60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2367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EA48A6-C055-428B-A527-D7242004A68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332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EA48A6-C055-428B-A527-D7242004A68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332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EA48A6-C055-428B-A527-D7242004A68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930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EA48A6-C055-428B-A527-D7242004A68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65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FA0038-7055-434C-B6C4-B8C69565C60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92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AAA1C1-A5B4-4D83-84FB-C76A9E8D6D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6989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61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3780-55EA-489C-897B-A6980B409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8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3780-55EA-489C-897B-A6980B409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824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able of 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22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iapositive think-cell" r:id="rId4" imgW="383" imgH="385" progId="TCLayout.ActiveDocument.1">
                  <p:embed/>
                </p:oleObj>
              </mc:Choice>
              <mc:Fallback>
                <p:oleObj name="Diapositive think-cell" r:id="rId4" imgW="383" imgH="385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2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Picture 2" descr="No photo description available.">
            <a:extLst>
              <a:ext uri="{FF2B5EF4-FFF2-40B4-BE49-F238E27FC236}">
                <a16:creationId xmlns:a16="http://schemas.microsoft.com/office/drawing/2014/main" xmlns="" id="{A9BC46BB-74A4-18AB-8288-48CE4F824EC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10" b="17627"/>
          <a:stretch/>
        </p:blipFill>
        <p:spPr bwMode="auto">
          <a:xfrm>
            <a:off x="11086358" y="6435410"/>
            <a:ext cx="546586" cy="36439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xmlns="" id="{62081462-6231-42F0-BA91-FE8750D92FB3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-3"/>
            <a:ext cx="3081566" cy="6858003"/>
          </a:xfrm>
          <a:prstGeom prst="rect">
            <a:avLst/>
          </a:prstGeom>
          <a:solidFill>
            <a:schemeClr val="accent1">
              <a:lumMod val="50000"/>
              <a:alpha val="80000"/>
            </a:schemeClr>
          </a:solidFill>
          <a:ln>
            <a:noFill/>
          </a:ln>
          <a:effectLst/>
        </p:spPr>
        <p:txBody>
          <a:bodyPr wrap="none" lIns="88044" tIns="44022" rIns="88044" bIns="44022" anchor="ctr"/>
          <a:lstStyle/>
          <a:p>
            <a:pPr algn="ctr" rtl="0"/>
            <a:endParaRPr lang="fr-FR" sz="1724" dirty="0"/>
          </a:p>
        </p:txBody>
      </p:sp>
    </p:spTree>
    <p:extLst>
      <p:ext uri="{BB962C8B-B14F-4D97-AF65-F5344CB8AC3E}">
        <p14:creationId xmlns:p14="http://schemas.microsoft.com/office/powerpoint/2010/main" val="1402666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1523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8010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0378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6853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42333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2319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435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81996"/>
            <a:ext cx="10515600" cy="851088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02902"/>
            <a:ext cx="10515600" cy="5131248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cxnSp>
        <p:nvCxnSpPr>
          <p:cNvPr id="8" name="Connecteur droit 7"/>
          <p:cNvCxnSpPr>
            <a:cxnSpLocks/>
          </p:cNvCxnSpPr>
          <p:nvPr userDrawn="1"/>
        </p:nvCxnSpPr>
        <p:spPr>
          <a:xfrm>
            <a:off x="5134331" y="1110881"/>
            <a:ext cx="6219469" cy="22203"/>
          </a:xfrm>
          <a:prstGeom prst="line">
            <a:avLst/>
          </a:prstGeom>
          <a:ln w="57150">
            <a:solidFill>
              <a:srgbClr val="00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>
            <a:extLst>
              <a:ext uri="{FF2B5EF4-FFF2-40B4-BE49-F238E27FC236}">
                <a16:creationId xmlns:a16="http://schemas.microsoft.com/office/drawing/2014/main" xmlns="" id="{BC4A572E-FE57-4529-8580-0095727587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592" y="6329649"/>
            <a:ext cx="412123" cy="424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DC36A52-31D3-4F20-B13F-E95E5A1264A2}"/>
              </a:ext>
            </a:extLst>
          </p:cNvPr>
          <p:cNvSpPr/>
          <p:nvPr userDrawn="1"/>
        </p:nvSpPr>
        <p:spPr>
          <a:xfrm>
            <a:off x="0" y="0"/>
            <a:ext cx="488984" cy="6858000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122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3908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0059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7128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92488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445BD1D-7F01-4766-9D76-15116978EDA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1581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430584" y="6604000"/>
            <a:ext cx="9083432" cy="254000"/>
          </a:xfrm>
          <a:prstGeom prst="rect">
            <a:avLst/>
          </a:prstGeom>
        </p:spPr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Note:  Gavi requirements of $122.2 million are not included in this slide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B8F7D12-62DE-453E-A7D6-231232E39030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635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8213" y="365147"/>
            <a:ext cx="10515600" cy="132555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13" y="1825627"/>
            <a:ext cx="10515600" cy="4351336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838203" y="6377899"/>
            <a:ext cx="2743200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BCADE46-EF7B-4BBC-908C-FE58038F46F1}" type="datetime1">
              <a:rPr lang="fr-FR" smtClean="0">
                <a:solidFill>
                  <a:prstClr val="black"/>
                </a:solidFill>
              </a:rPr>
              <a:pPr/>
              <a:t>24/10/2023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4038613" y="6377899"/>
            <a:ext cx="4114800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70042F60-FD3D-4673-AA91-4DCFCC843CE6}" type="slidenum">
              <a:rPr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6652319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0E72F-E881-4ACD-8488-A5C2F8E160CF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F0B4C-9EEC-47F4-BEDF-13CF5655BCE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45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89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6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99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83C1EFE6-5657-4FCC-966A-BEF1E74861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174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2_Title and Content">
    <p:bg>
      <p:bgRef idx="1001">
        <a:schemeClr val="bg1"/>
      </p:bgRef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244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3780-55EA-489C-897B-A6980B409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8232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445BD1D-7F01-4766-9D76-15116978EDA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969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430584" y="6604000"/>
            <a:ext cx="9083432" cy="254000"/>
          </a:xfrm>
          <a:prstGeom prst="rect">
            <a:avLst/>
          </a:prstGeom>
        </p:spPr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Note:  Gavi requirements of $122.2 million are not included in this slide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B8F7D12-62DE-453E-A7D6-231232E39030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09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89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6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99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83C1EFE6-5657-4FCC-966A-BEF1E74861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361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0E72F-E881-4ACD-8488-A5C2F8E160CF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F0B4C-9EEC-47F4-BEDF-13CF5655BCE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4585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3FA7-6374-43AD-B178-6838D7FFC641}" type="datetime1">
              <a:rPr lang="en-GB" smtClean="0"/>
              <a:pPr/>
              <a:t>24/10/2023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06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1003-C6EE-492F-804D-44B8F3EC3F61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804A5-0B44-47EC-A5D0-D38301AB29D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2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3780-55EA-489C-897B-A6980B409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7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3780-55EA-489C-897B-A6980B409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62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3780-55EA-489C-897B-A6980B409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60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BC4A572E-FE57-4529-8580-0095727587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9129" y="6214943"/>
            <a:ext cx="556651" cy="506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260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3780-55EA-489C-897B-A6980B409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28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3780-55EA-489C-897B-A6980B409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94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32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9CCD8-D6D0-4879-B339-BDCC17474D81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73780-55EA-489C-897B-A6980B409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5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C4609-CFD1-45F5-8497-D980538D7366}" type="datetimeFigureOut">
              <a:rPr lang="fr-CA" smtClean="0"/>
              <a:t>2023-10-24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80E6-9501-4001-9223-56BEDA6C99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108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GPEI inside pages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04000"/>
            <a:ext cx="2370016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64F902-AC44-4D3A-950E-4CCB65B6F72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7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6" r:id="rId4"/>
    <p:sldLayoutId id="2147483707" r:id="rId5"/>
    <p:sldLayoutId id="2147483708" r:id="rId6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GPEI inside pages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04000"/>
            <a:ext cx="2370016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64F902-AC44-4D3A-950E-4CCB65B6F72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1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8.png"/><Relationship Id="rId7" Type="http://schemas.openxmlformats.org/officeDocument/2006/relationships/image" Target="../media/image2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19.png"/><Relationship Id="rId10" Type="http://schemas.openxmlformats.org/officeDocument/2006/relationships/image" Target="../media/image26.png"/><Relationship Id="rId4" Type="http://schemas.openxmlformats.org/officeDocument/2006/relationships/image" Target="../media/image21.png"/><Relationship Id="rId9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>
            <a:extLst>
              <a:ext uri="{FF2B5EF4-FFF2-40B4-BE49-F238E27FC236}">
                <a16:creationId xmlns:a16="http://schemas.microsoft.com/office/drawing/2014/main" xmlns="" id="{064ABC80-A71A-4D82-9AED-D04870604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054" y="0"/>
            <a:ext cx="1499577" cy="118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3" descr="WHO-FR-C-H logo">
            <a:extLst>
              <a:ext uri="{FF2B5EF4-FFF2-40B4-BE49-F238E27FC236}">
                <a16:creationId xmlns:a16="http://schemas.microsoft.com/office/drawing/2014/main" xmlns="" id="{01FFE260-8A89-4121-8EBB-384E1F6EFDC2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8541" y="6176358"/>
            <a:ext cx="1271975" cy="621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5">
            <a:extLst>
              <a:ext uri="{FF2B5EF4-FFF2-40B4-BE49-F238E27FC236}">
                <a16:creationId xmlns:a16="http://schemas.microsoft.com/office/drawing/2014/main" xmlns="" id="{1B2D95FF-F98A-40B3-B428-F4DF20A023D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264" y="6416144"/>
            <a:ext cx="800100" cy="253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16">
            <a:extLst>
              <a:ext uri="{FF2B5EF4-FFF2-40B4-BE49-F238E27FC236}">
                <a16:creationId xmlns:a16="http://schemas.microsoft.com/office/drawing/2014/main" xmlns="" id="{DF9A90A5-EEE2-49F5-88EA-68460FD2AE7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965" y="6403761"/>
            <a:ext cx="603250" cy="278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8">
            <a:extLst>
              <a:ext uri="{FF2B5EF4-FFF2-40B4-BE49-F238E27FC236}">
                <a16:creationId xmlns:a16="http://schemas.microsoft.com/office/drawing/2014/main" xmlns="" id="{1E8D4461-F5C9-4DD5-9990-479CB942FF09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17" y="6414664"/>
            <a:ext cx="681355" cy="253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A0853176-4DF5-48D5-8BA2-0D7A1D2E73CA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521" y="6418349"/>
            <a:ext cx="650557" cy="276531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xmlns="" id="{8227D3B9-65E9-47B7-A929-7169C3855DC0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215" y="6420388"/>
            <a:ext cx="778330" cy="408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D3C0A51-C6E9-469D-AEDD-F64441532061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59" b="14302"/>
          <a:stretch/>
        </p:blipFill>
        <p:spPr>
          <a:xfrm>
            <a:off x="3887227" y="6403761"/>
            <a:ext cx="650557" cy="3302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C7BA858-62F6-8633-8D3D-F9282D84F27D}"/>
              </a:ext>
            </a:extLst>
          </p:cNvPr>
          <p:cNvSpPr/>
          <p:nvPr/>
        </p:nvSpPr>
        <p:spPr>
          <a:xfrm>
            <a:off x="1520687" y="1740861"/>
            <a:ext cx="8897931" cy="2255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ACTIVITÉS </a:t>
            </a:r>
            <a:br>
              <a:rPr kumimoji="0" lang="fr-B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fr-B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D’ÉRADICATION DE LA POLIOMYÉLITE </a:t>
            </a:r>
            <a:br>
              <a:rPr kumimoji="0" lang="fr-B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fr-B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 SURVEILLANCE DES AUTRES MALADIES ÉVITABLES PAR LA VACCINATION</a:t>
            </a:r>
            <a:endParaRPr kumimoji="0" lang="x-none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957A53F9-8042-89DC-1B66-29B9C99460A7}"/>
              </a:ext>
            </a:extLst>
          </p:cNvPr>
          <p:cNvCxnSpPr/>
          <p:nvPr/>
        </p:nvCxnSpPr>
        <p:spPr>
          <a:xfrm>
            <a:off x="2031077" y="6176358"/>
            <a:ext cx="826285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2" descr="WHO EMRO | Securing a polio-free world | Polio-infocus | Polio eradication  initiative">
            <a:extLst>
              <a:ext uri="{FF2B5EF4-FFF2-40B4-BE49-F238E27FC236}">
                <a16:creationId xmlns:a16="http://schemas.microsoft.com/office/drawing/2014/main" xmlns="" id="{0F8F1020-98AA-2465-2DB3-F716274B3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048" y="216202"/>
            <a:ext cx="1787174" cy="93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illustrative de l'article Armoiries de la Guinée">
            <a:extLst>
              <a:ext uri="{FF2B5EF4-FFF2-40B4-BE49-F238E27FC236}">
                <a16:creationId xmlns:a16="http://schemas.microsoft.com/office/drawing/2014/main" xmlns="" id="{B191D5A1-44AA-A5C3-FD2D-273D0BA39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953" y="29341"/>
            <a:ext cx="1172094" cy="131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737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208C22E1-A22B-8767-DE58-048A24190B60}"/>
              </a:ext>
            </a:extLst>
          </p:cNvPr>
          <p:cNvSpPr txBox="1">
            <a:spLocks/>
          </p:cNvSpPr>
          <p:nvPr/>
        </p:nvSpPr>
        <p:spPr bwMode="auto">
          <a:xfrm>
            <a:off x="0" y="-10162"/>
            <a:ext cx="9773920" cy="751841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/>
                <a:ea typeface="+mj-ea"/>
                <a:cs typeface="Arial" charset="0"/>
              </a:rPr>
              <a:t>Indicateurs Essentiels de la Surveillance 2023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0BB8A9BB-8427-FE78-8212-16D9D21D0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987224"/>
              </p:ext>
            </p:extLst>
          </p:nvPr>
        </p:nvGraphicFramePr>
        <p:xfrm>
          <a:off x="0" y="823103"/>
          <a:ext cx="10791645" cy="5525942"/>
        </p:xfrm>
        <a:graphic>
          <a:graphicData uri="http://schemas.openxmlformats.org/drawingml/2006/table">
            <a:tbl>
              <a:tblPr/>
              <a:tblGrid>
                <a:gridCol w="6588908">
                  <a:extLst>
                    <a:ext uri="{9D8B030D-6E8A-4147-A177-3AD203B41FA5}">
                      <a16:colId xmlns:a16="http://schemas.microsoft.com/office/drawing/2014/main" xmlns="" val="4176628114"/>
                    </a:ext>
                  </a:extLst>
                </a:gridCol>
                <a:gridCol w="2293801">
                  <a:extLst>
                    <a:ext uri="{9D8B030D-6E8A-4147-A177-3AD203B41FA5}">
                      <a16:colId xmlns:a16="http://schemas.microsoft.com/office/drawing/2014/main" xmlns="" val="1921365630"/>
                    </a:ext>
                  </a:extLst>
                </a:gridCol>
                <a:gridCol w="1169993">
                  <a:extLst>
                    <a:ext uri="{9D8B030D-6E8A-4147-A177-3AD203B41FA5}">
                      <a16:colId xmlns:a16="http://schemas.microsoft.com/office/drawing/2014/main" xmlns="" val="1673215642"/>
                    </a:ext>
                  </a:extLst>
                </a:gridCol>
                <a:gridCol w="738943">
                  <a:extLst>
                    <a:ext uri="{9D8B030D-6E8A-4147-A177-3AD203B41FA5}">
                      <a16:colId xmlns:a16="http://schemas.microsoft.com/office/drawing/2014/main" xmlns="" val="4091259291"/>
                    </a:ext>
                  </a:extLst>
                </a:gridCol>
              </a:tblGrid>
              <a:tr h="552592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</a:t>
                      </a:r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Indicateurs essentiels de la qualité de la surveillance des PFA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3784247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Indicateurs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Cible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Guinée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7674404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Taux PFA Non-Polio (TPNP)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Afro ≥ 2; Affectée par une flambée ≥3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1456902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Taux PFA Non-Polio (TPNP) Intra national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Afro ≥ 80%; District en flambée =100%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9175076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Adéquation des selles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7757567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Adéquation des selles Intra national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9846746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Promptitude collecte des échantillons de selles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4587130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Résultats du laboratoire obtenu dans les 35 Jours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6699732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de NPENT(Taux de détection Entérovirus dans les selles)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10%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1361778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des cas notifiés dans les 7 jours suivant le début de la paralysie 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4321640"/>
                  </a:ext>
                </a:extLst>
              </a:tr>
              <a:tr h="2925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cas arrivés au laboratoire dans les 3 jours à partir du 2ème prélèvement 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0062934"/>
                  </a:ext>
                </a:extLst>
              </a:tr>
              <a:tr h="292550">
                <a:tc grid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Indicateurs essentiels de la qualité de la Surveillance Environnementale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3031844"/>
                  </a:ext>
                </a:extLst>
              </a:tr>
              <a:tr h="292550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Indicateurs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Cible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Guinée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85330631"/>
                  </a:ext>
                </a:extLst>
              </a:tr>
              <a:tr h="292550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Taux de détection </a:t>
                      </a:r>
                      <a:r>
                        <a:rPr lang="fr-CA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Enterovirus</a:t>
                      </a:r>
                      <a:endParaRPr lang="fr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50%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2179863"/>
                  </a:ext>
                </a:extLst>
              </a:tr>
              <a:tr h="292550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Échantillon de SE prélevé dans les délais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8234535"/>
                  </a:ext>
                </a:extLst>
              </a:tr>
              <a:tr h="292550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Échantillon de SE prélevé dans les délais (semaine)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0514789"/>
                  </a:ext>
                </a:extLst>
              </a:tr>
              <a:tr h="292550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Échantillon de SE prélevé à l’heure prévue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2140622"/>
                  </a:ext>
                </a:extLst>
              </a:tr>
              <a:tr h="292550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Condition échantillon Surveillance Environnementale</a:t>
                      </a:r>
                    </a:p>
                  </a:txBody>
                  <a:tcPr marL="5082" marR="5082" marT="50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≥ 80%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082" marR="5082" marT="50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6617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40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33073370-F6FE-44BE-8EEB-8A0853A3A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336"/>
            <a:ext cx="9144000" cy="91694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fontAlgn="auto">
              <a:spcAft>
                <a:spcPts val="0"/>
              </a:spcAft>
              <a:defRPr/>
            </a:pPr>
            <a:r>
              <a:rPr lang="fr-FR" altLang="fr-FR" sz="3200" b="1" dirty="0">
                <a:solidFill>
                  <a:srgbClr val="FFFF00"/>
                </a:solidFill>
                <a:latin typeface="Utsaah" panose="020B0604020202020204"/>
                <a:cs typeface="Arial" charset="0"/>
              </a:rPr>
              <a:t>Points saillants de la surveillance des PFA </a:t>
            </a:r>
            <a:br>
              <a:rPr lang="fr-FR" altLang="fr-FR" sz="3200" b="1" dirty="0">
                <a:solidFill>
                  <a:srgbClr val="FFFF00"/>
                </a:solidFill>
                <a:latin typeface="Utsaah" panose="020B0604020202020204"/>
                <a:cs typeface="Arial" charset="0"/>
              </a:rPr>
            </a:br>
            <a:r>
              <a:rPr lang="fr-FR" altLang="fr-FR" sz="3200" b="1" dirty="0">
                <a:solidFill>
                  <a:srgbClr val="FFFF00"/>
                </a:solidFill>
                <a:latin typeface="Utsaah" panose="020B0604020202020204"/>
                <a:cs typeface="Arial" charset="0"/>
              </a:rPr>
              <a:t> S1-40  2023</a:t>
            </a:r>
          </a:p>
        </p:txBody>
      </p:sp>
      <p:grpSp>
        <p:nvGrpSpPr>
          <p:cNvPr id="3" name="Group 24">
            <a:extLst>
              <a:ext uri="{FF2B5EF4-FFF2-40B4-BE49-F238E27FC236}">
                <a16:creationId xmlns:a16="http://schemas.microsoft.com/office/drawing/2014/main" xmlns="" id="{BE6D507C-2375-42BF-B552-0EC3933379C4}"/>
              </a:ext>
            </a:extLst>
          </p:cNvPr>
          <p:cNvGrpSpPr>
            <a:grpSpLocks/>
          </p:cNvGrpSpPr>
          <p:nvPr/>
        </p:nvGrpSpPr>
        <p:grpSpPr bwMode="auto">
          <a:xfrm>
            <a:off x="5281613" y="1504951"/>
            <a:ext cx="1524000" cy="1279525"/>
            <a:chOff x="1200" y="2304"/>
            <a:chExt cx="960" cy="720"/>
          </a:xfrm>
          <a:solidFill>
            <a:srgbClr val="C0504D">
              <a:lumMod val="40000"/>
              <a:lumOff val="60000"/>
            </a:srgbClr>
          </a:solidFill>
        </p:grpSpPr>
        <p:sp>
          <p:nvSpPr>
            <p:cNvPr id="4" name="AutoShape 25">
              <a:extLst>
                <a:ext uri="{FF2B5EF4-FFF2-40B4-BE49-F238E27FC236}">
                  <a16:creationId xmlns:a16="http://schemas.microsoft.com/office/drawing/2014/main" xmlns="" id="{12E3C3A7-4D97-47D1-B13D-D833B0661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04"/>
              <a:ext cx="960" cy="720"/>
            </a:xfrm>
            <a:prstGeom prst="flowChartAlternateProcess">
              <a:avLst/>
            </a:prstGeom>
            <a:grpFill/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PT" kern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" name="Text Box 26">
              <a:extLst>
                <a:ext uri="{FF2B5EF4-FFF2-40B4-BE49-F238E27FC236}">
                  <a16:creationId xmlns:a16="http://schemas.microsoft.com/office/drawing/2014/main" xmlns="" id="{3CD04C8D-0629-4C9D-BDB3-09B2A67618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00"/>
              <a:ext cx="816" cy="4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sz="1400" kern="0" dirty="0">
                  <a:solidFill>
                    <a:prstClr val="black"/>
                  </a:solidFill>
                  <a:latin typeface="Tahoma" pitchFamily="34" charset="0"/>
                  <a:cs typeface="Arial" charset="0"/>
                </a:rPr>
                <a:t>Cas notifiés</a:t>
              </a:r>
            </a:p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sz="2000" b="1" kern="0" dirty="0">
                  <a:solidFill>
                    <a:prstClr val="black"/>
                  </a:solidFill>
                  <a:latin typeface="Tahoma" pitchFamily="34" charset="0"/>
                  <a:cs typeface="Arial" charset="0"/>
                </a:rPr>
                <a:t>414</a:t>
              </a:r>
            </a:p>
          </p:txBody>
        </p:sp>
      </p:grpSp>
      <p:cxnSp>
        <p:nvCxnSpPr>
          <p:cNvPr id="6" name="_s83981">
            <a:extLst>
              <a:ext uri="{FF2B5EF4-FFF2-40B4-BE49-F238E27FC236}">
                <a16:creationId xmlns:a16="http://schemas.microsoft.com/office/drawing/2014/main" xmlns="" id="{AF51FB73-DFED-4FDD-A255-888869FA846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889375" y="1216025"/>
            <a:ext cx="585788" cy="3722688"/>
          </a:xfrm>
          <a:prstGeom prst="bentConnector3">
            <a:avLst>
              <a:gd name="adj1" fmla="val 19514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_s83974">
            <a:extLst>
              <a:ext uri="{FF2B5EF4-FFF2-40B4-BE49-F238E27FC236}">
                <a16:creationId xmlns:a16="http://schemas.microsoft.com/office/drawing/2014/main" xmlns="" id="{8C811828-CA83-4751-B0EC-01A1FE0F77A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7610475" y="1217613"/>
            <a:ext cx="585788" cy="3719512"/>
          </a:xfrm>
          <a:prstGeom prst="bentConnector3">
            <a:avLst>
              <a:gd name="adj1" fmla="val 19514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" name="Group 12">
            <a:extLst>
              <a:ext uri="{FF2B5EF4-FFF2-40B4-BE49-F238E27FC236}">
                <a16:creationId xmlns:a16="http://schemas.microsoft.com/office/drawing/2014/main" xmlns="" id="{A4D5553C-0478-4502-BA1E-6BEF3CF7813A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352800"/>
            <a:ext cx="1524000" cy="1143000"/>
            <a:chOff x="1200" y="2304"/>
            <a:chExt cx="960" cy="720"/>
          </a:xfrm>
          <a:solidFill>
            <a:srgbClr val="FF0000"/>
          </a:solidFill>
        </p:grpSpPr>
        <p:sp>
          <p:nvSpPr>
            <p:cNvPr id="9" name="AutoShape 13">
              <a:extLst>
                <a:ext uri="{FF2B5EF4-FFF2-40B4-BE49-F238E27FC236}">
                  <a16:creationId xmlns:a16="http://schemas.microsoft.com/office/drawing/2014/main" xmlns="" id="{39EAFDDB-7D57-4BF3-8EA3-7053083C3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04"/>
              <a:ext cx="960" cy="720"/>
            </a:xfrm>
            <a:prstGeom prst="flowChartAlternateProcess">
              <a:avLst/>
            </a:prstGeom>
            <a:grpFill/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PT" kern="0">
                <a:solidFill>
                  <a:prstClr val="whit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 Box 14">
              <a:extLst>
                <a:ext uri="{FF2B5EF4-FFF2-40B4-BE49-F238E27FC236}">
                  <a16:creationId xmlns:a16="http://schemas.microsoft.com/office/drawing/2014/main" xmlns="" id="{2D40540E-F175-4417-8408-FB5FFA298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00"/>
              <a:ext cx="816" cy="446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9pPr>
            </a:lstStyle>
            <a:p>
              <a:pPr algn="ctr" defTabSz="914400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sz="1600" kern="0" dirty="0">
                  <a:solidFill>
                    <a:prstClr val="white"/>
                  </a:solidFill>
                  <a:latin typeface="Tahoma" pitchFamily="34" charset="0"/>
                </a:rPr>
                <a:t>PVS</a:t>
              </a:r>
            </a:p>
            <a:p>
              <a:pPr algn="ctr" defTabSz="914400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sz="1600" kern="0" dirty="0">
                  <a:solidFill>
                    <a:prstClr val="white"/>
                  </a:solidFill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11" name="Group 5">
            <a:extLst>
              <a:ext uri="{FF2B5EF4-FFF2-40B4-BE49-F238E27FC236}">
                <a16:creationId xmlns:a16="http://schemas.microsoft.com/office/drawing/2014/main" xmlns="" id="{9F1B9BC8-27FF-4AAC-BA48-6F6872FD7545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352800"/>
            <a:ext cx="1524000" cy="1143000"/>
            <a:chOff x="1200" y="2304"/>
            <a:chExt cx="960" cy="720"/>
          </a:xfrm>
          <a:solidFill>
            <a:srgbClr val="4BACC6">
              <a:lumMod val="75000"/>
            </a:srgbClr>
          </a:solidFill>
        </p:grpSpPr>
        <p:sp>
          <p:nvSpPr>
            <p:cNvPr id="12" name="AutoShape 6">
              <a:extLst>
                <a:ext uri="{FF2B5EF4-FFF2-40B4-BE49-F238E27FC236}">
                  <a16:creationId xmlns:a16="http://schemas.microsoft.com/office/drawing/2014/main" xmlns="" id="{AAD6CF9A-A5E1-4E3A-9977-0A83B0102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04"/>
              <a:ext cx="960" cy="720"/>
            </a:xfrm>
            <a:prstGeom prst="flowChartAlternateProcess">
              <a:avLst/>
            </a:prstGeom>
            <a:grpFill/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PT" kern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Text Box 7">
              <a:extLst>
                <a:ext uri="{FF2B5EF4-FFF2-40B4-BE49-F238E27FC236}">
                  <a16:creationId xmlns:a16="http://schemas.microsoft.com/office/drawing/2014/main" xmlns="" id="{8766F021-44A7-44C9-BF0B-5A1A73723D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02"/>
              <a:ext cx="816" cy="5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sz="1400" kern="0" dirty="0">
                  <a:solidFill>
                    <a:prstClr val="white"/>
                  </a:solidFill>
                  <a:latin typeface="Tahoma" pitchFamily="34" charset="0"/>
                  <a:cs typeface="Arial" charset="0"/>
                </a:rPr>
                <a:t>cVDPV2</a:t>
              </a:r>
            </a:p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sz="2400" kern="0" dirty="0">
                  <a:solidFill>
                    <a:prstClr val="white"/>
                  </a:solidFill>
                  <a:latin typeface="Tahoma" pitchFamily="34" charset="0"/>
                  <a:cs typeface="Arial" charset="0"/>
                </a:rPr>
                <a:t>7</a:t>
              </a:r>
            </a:p>
          </p:txBody>
        </p:sp>
      </p:grpSp>
      <p:grpSp>
        <p:nvGrpSpPr>
          <p:cNvPr id="14" name="Group 15">
            <a:extLst>
              <a:ext uri="{FF2B5EF4-FFF2-40B4-BE49-F238E27FC236}">
                <a16:creationId xmlns:a16="http://schemas.microsoft.com/office/drawing/2014/main" xmlns="" id="{B116A9D2-92F6-4FB6-A444-DCF93E2E957F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3352800"/>
            <a:ext cx="1524000" cy="1143000"/>
            <a:chOff x="1200" y="2304"/>
            <a:chExt cx="960" cy="720"/>
          </a:xfrm>
          <a:solidFill>
            <a:srgbClr val="00B050"/>
          </a:solidFill>
        </p:grpSpPr>
        <p:sp>
          <p:nvSpPr>
            <p:cNvPr id="15" name="AutoShape 16">
              <a:extLst>
                <a:ext uri="{FF2B5EF4-FFF2-40B4-BE49-F238E27FC236}">
                  <a16:creationId xmlns:a16="http://schemas.microsoft.com/office/drawing/2014/main" xmlns="" id="{F5533C0C-0960-4335-BEBB-AE75EB82D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04"/>
              <a:ext cx="960" cy="720"/>
            </a:xfrm>
            <a:prstGeom prst="flowChartAlternateProcess">
              <a:avLst/>
            </a:prstGeom>
            <a:grpFill/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PT" kern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xmlns="" id="{CF630011-F686-4CF8-B239-3AA31A380E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63"/>
              <a:ext cx="816" cy="47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9pPr>
            </a:lstStyle>
            <a:p>
              <a:pPr algn="ctr" defTabSz="914400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fr-CA" sz="1300" kern="0" dirty="0">
                  <a:solidFill>
                    <a:prstClr val="black"/>
                  </a:solidFill>
                  <a:latin typeface="Tahoma" pitchFamily="34" charset="0"/>
                </a:rPr>
                <a:t>Rejetés</a:t>
              </a:r>
            </a:p>
            <a:p>
              <a:pPr algn="ctr" defTabSz="914400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fr-CA" sz="2000" kern="0" dirty="0">
                  <a:solidFill>
                    <a:prstClr val="black"/>
                  </a:solidFill>
                  <a:latin typeface="Tahoma" pitchFamily="34" charset="0"/>
                </a:rPr>
                <a:t>355</a:t>
              </a:r>
              <a:endParaRPr lang="fr-CA" sz="1400" kern="0" dirty="0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  <p:grpSp>
        <p:nvGrpSpPr>
          <p:cNvPr id="17" name="Group 18">
            <a:extLst>
              <a:ext uri="{FF2B5EF4-FFF2-40B4-BE49-F238E27FC236}">
                <a16:creationId xmlns:a16="http://schemas.microsoft.com/office/drawing/2014/main" xmlns="" id="{0A3326E9-7BF6-4854-AB37-CE3339A28A2F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3352800"/>
            <a:ext cx="1524000" cy="1143000"/>
            <a:chOff x="1200" y="2304"/>
            <a:chExt cx="960" cy="720"/>
          </a:xfrm>
          <a:solidFill>
            <a:srgbClr val="F79646">
              <a:lumMod val="20000"/>
              <a:lumOff val="80000"/>
            </a:srgbClr>
          </a:solidFill>
        </p:grpSpPr>
        <p:sp>
          <p:nvSpPr>
            <p:cNvPr id="18" name="AutoShape 19">
              <a:extLst>
                <a:ext uri="{FF2B5EF4-FFF2-40B4-BE49-F238E27FC236}">
                  <a16:creationId xmlns:a16="http://schemas.microsoft.com/office/drawing/2014/main" xmlns="" id="{BF14A3C3-B230-42A4-84FC-FF9DC7BAC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04"/>
              <a:ext cx="960" cy="720"/>
            </a:xfrm>
            <a:prstGeom prst="flowChartAlternateProcess">
              <a:avLst/>
            </a:prstGeom>
            <a:grpFill/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PT" kern="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xmlns="" id="{3B7151DF-B3D5-44EF-B39B-4256D62D17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97"/>
              <a:ext cx="816" cy="39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gency FB" pitchFamily="34" charset="0"/>
                  <a:cs typeface="Arial" charset="0"/>
                </a:defRPr>
              </a:lvl9pPr>
            </a:lstStyle>
            <a:p>
              <a:pPr algn="ctr" defTabSz="914400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fr-CA" sz="1400" kern="0">
                  <a:solidFill>
                    <a:prstClr val="black"/>
                  </a:solidFill>
                  <a:latin typeface="Tahoma" pitchFamily="34" charset="0"/>
                </a:rPr>
                <a:t>En attente</a:t>
              </a:r>
            </a:p>
            <a:p>
              <a:pPr algn="ctr" defTabSz="914400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endParaRPr lang="fr-CA" sz="1400" kern="0" dirty="0">
                <a:solidFill>
                  <a:prstClr val="black"/>
                </a:solidFill>
                <a:latin typeface="Tahoma" pitchFamily="34" charset="0"/>
              </a:endParaRPr>
            </a:p>
          </p:txBody>
        </p:sp>
      </p:grpSp>
      <p:grpSp>
        <p:nvGrpSpPr>
          <p:cNvPr id="20" name="Group 21">
            <a:extLst>
              <a:ext uri="{FF2B5EF4-FFF2-40B4-BE49-F238E27FC236}">
                <a16:creationId xmlns:a16="http://schemas.microsoft.com/office/drawing/2014/main" xmlns="" id="{3373B8AC-26ED-46CD-A6DE-BB1804285962}"/>
              </a:ext>
            </a:extLst>
          </p:cNvPr>
          <p:cNvGrpSpPr>
            <a:grpSpLocks/>
          </p:cNvGrpSpPr>
          <p:nvPr/>
        </p:nvGrpSpPr>
        <p:grpSpPr bwMode="auto">
          <a:xfrm>
            <a:off x="8991600" y="3352800"/>
            <a:ext cx="1524000" cy="1143000"/>
            <a:chOff x="1200" y="2304"/>
            <a:chExt cx="960" cy="720"/>
          </a:xfrm>
          <a:solidFill>
            <a:srgbClr val="FF6600"/>
          </a:solidFill>
        </p:grpSpPr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xmlns="" id="{3DE013C5-1E58-4B30-8BB5-D13D35E7A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04"/>
              <a:ext cx="960" cy="720"/>
            </a:xfrm>
            <a:prstGeom prst="flowChartAlternateProcess">
              <a:avLst/>
            </a:prstGeom>
            <a:grpFill/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PT" kern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Text Box 23">
              <a:extLst>
                <a:ext uri="{FF2B5EF4-FFF2-40B4-BE49-F238E27FC236}">
                  <a16:creationId xmlns:a16="http://schemas.microsoft.com/office/drawing/2014/main" xmlns="" id="{66CA74AC-1318-471C-AF96-B05EDFF92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00"/>
              <a:ext cx="816" cy="45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sz="1400" kern="0" dirty="0">
                  <a:solidFill>
                    <a:prstClr val="black"/>
                  </a:solidFill>
                  <a:latin typeface="Tahoma" pitchFamily="34" charset="0"/>
                  <a:cs typeface="Arial" charset="0"/>
                </a:rPr>
                <a:t>Compatibles</a:t>
              </a:r>
            </a:p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kern="0" dirty="0">
                  <a:solidFill>
                    <a:prstClr val="black"/>
                  </a:solidFill>
                  <a:latin typeface="Tahoma" pitchFamily="34" charset="0"/>
                  <a:cs typeface="Arial" charset="0"/>
                </a:rPr>
                <a:t>0</a:t>
              </a:r>
            </a:p>
          </p:txBody>
        </p:sp>
      </p:grpSp>
      <p:grpSp>
        <p:nvGrpSpPr>
          <p:cNvPr id="23" name="Group 32">
            <a:extLst>
              <a:ext uri="{FF2B5EF4-FFF2-40B4-BE49-F238E27FC236}">
                <a16:creationId xmlns:a16="http://schemas.microsoft.com/office/drawing/2014/main" xmlns="" id="{192C6E1D-626E-421E-89DD-AD2EF407FFEC}"/>
              </a:ext>
            </a:extLst>
          </p:cNvPr>
          <p:cNvGrpSpPr>
            <a:grpSpLocks/>
          </p:cNvGrpSpPr>
          <p:nvPr/>
        </p:nvGrpSpPr>
        <p:grpSpPr bwMode="auto">
          <a:xfrm>
            <a:off x="9091612" y="4674275"/>
            <a:ext cx="1423988" cy="1492693"/>
            <a:chOff x="4062" y="3117"/>
            <a:chExt cx="654" cy="992"/>
          </a:xfrm>
        </p:grpSpPr>
        <p:grpSp>
          <p:nvGrpSpPr>
            <p:cNvPr id="24" name="Group 36">
              <a:extLst>
                <a:ext uri="{FF2B5EF4-FFF2-40B4-BE49-F238E27FC236}">
                  <a16:creationId xmlns:a16="http://schemas.microsoft.com/office/drawing/2014/main" xmlns="" id="{5C18E953-8A0E-44BC-B4A6-A59F275363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2" y="3548"/>
              <a:ext cx="654" cy="561"/>
              <a:chOff x="1296" y="2305"/>
              <a:chExt cx="817" cy="767"/>
            </a:xfrm>
          </p:grpSpPr>
          <p:sp>
            <p:nvSpPr>
              <p:cNvPr id="26" name="AutoShape 37">
                <a:extLst>
                  <a:ext uri="{FF2B5EF4-FFF2-40B4-BE49-F238E27FC236}">
                    <a16:creationId xmlns:a16="http://schemas.microsoft.com/office/drawing/2014/main" xmlns="" id="{D5B45E37-BF13-40A6-B482-D1B490CAED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3" y="2305"/>
                <a:ext cx="729" cy="720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pt-PT" altLang="fr-FR" sz="1800" kern="0">
                  <a:solidFill>
                    <a:prstClr val="black"/>
                  </a:solidFill>
                  <a:cs typeface="Arial" charset="0"/>
                </a:endParaRPr>
              </a:p>
            </p:txBody>
          </p:sp>
          <p:sp>
            <p:nvSpPr>
              <p:cNvPr id="27" name="Text Box 38">
                <a:extLst>
                  <a:ext uri="{FF2B5EF4-FFF2-40B4-BE49-F238E27FC236}">
                    <a16:creationId xmlns:a16="http://schemas.microsoft.com/office/drawing/2014/main" xmlns="" id="{6A5570EA-8A26-4816-80E9-DA75B6A39F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6" y="2401"/>
                <a:ext cx="817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14400" fontAlgn="base">
                  <a:spcBef>
                    <a:spcPct val="5000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1200" kern="0" dirty="0">
                    <a:solidFill>
                      <a:prstClr val="black"/>
                    </a:solidFill>
                    <a:latin typeface="Tahoma" panose="020B0604030504040204" pitchFamily="34" charset="0"/>
                    <a:cs typeface="Arial" charset="0"/>
                  </a:rPr>
                  <a:t>Avec résultats Non classifies</a:t>
                </a:r>
              </a:p>
              <a:p>
                <a:pPr algn="ctr" defTabSz="914400" fontAlgn="base">
                  <a:spcBef>
                    <a:spcPct val="5000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1200" kern="0" dirty="0">
                    <a:solidFill>
                      <a:prstClr val="black"/>
                    </a:solidFill>
                    <a:latin typeface="Tahoma" panose="020B0604030504040204" pitchFamily="34" charset="0"/>
                    <a:cs typeface="Arial" charset="0"/>
                  </a:rPr>
                  <a:t>26</a:t>
                </a:r>
              </a:p>
            </p:txBody>
          </p:sp>
        </p:grpSp>
        <p:sp>
          <p:nvSpPr>
            <p:cNvPr id="25" name="Line 43">
              <a:extLst>
                <a:ext uri="{FF2B5EF4-FFF2-40B4-BE49-F238E27FC236}">
                  <a16:creationId xmlns:a16="http://schemas.microsoft.com/office/drawing/2014/main" xmlns="" id="{C1DDD9DF-0512-4A48-A0C5-16CDEF34E1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80" y="3117"/>
              <a:ext cx="0" cy="435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 kern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8" name="Group 46">
            <a:extLst>
              <a:ext uri="{FF2B5EF4-FFF2-40B4-BE49-F238E27FC236}">
                <a16:creationId xmlns:a16="http://schemas.microsoft.com/office/drawing/2014/main" xmlns="" id="{12597A62-8683-4EC1-80CB-A8BA8866791E}"/>
              </a:ext>
            </a:extLst>
          </p:cNvPr>
          <p:cNvGrpSpPr>
            <a:grpSpLocks/>
          </p:cNvGrpSpPr>
          <p:nvPr/>
        </p:nvGrpSpPr>
        <p:grpSpPr bwMode="auto">
          <a:xfrm>
            <a:off x="7968472" y="5323610"/>
            <a:ext cx="1172815" cy="819321"/>
            <a:chOff x="1170" y="2304"/>
            <a:chExt cx="990" cy="720"/>
          </a:xfrm>
        </p:grpSpPr>
        <p:sp>
          <p:nvSpPr>
            <p:cNvPr id="29" name="AutoShape 47">
              <a:extLst>
                <a:ext uri="{FF2B5EF4-FFF2-40B4-BE49-F238E27FC236}">
                  <a16:creationId xmlns:a16="http://schemas.microsoft.com/office/drawing/2014/main" xmlns="" id="{E9096C3C-A0B8-458F-8B21-03B208690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04"/>
              <a:ext cx="960" cy="720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pt-PT" altLang="fr-FR" sz="1800" kern="0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30" name="Text Box 48">
              <a:extLst>
                <a:ext uri="{FF2B5EF4-FFF2-40B4-BE49-F238E27FC236}">
                  <a16:creationId xmlns:a16="http://schemas.microsoft.com/office/drawing/2014/main" xmlns="" id="{C2008BBD-9155-4A62-8D52-58B64BB24B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0" y="2347"/>
              <a:ext cx="960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defTabSz="914400" fontAlgn="base">
                <a:spcBef>
                  <a:spcPct val="50000"/>
                </a:spcBef>
                <a:spcAft>
                  <a:spcPct val="0"/>
                </a:spcAft>
                <a:buNone/>
                <a:defRPr/>
              </a:pPr>
              <a:r>
                <a:rPr lang="fr-CA" altLang="fr-FR" sz="1050" b="1" kern="0" dirty="0">
                  <a:solidFill>
                    <a:prstClr val="black"/>
                  </a:solidFill>
                  <a:latin typeface="Tahoma" panose="020B0604030504040204" pitchFamily="34" charset="0"/>
                  <a:cs typeface="Arial" charset="0"/>
                </a:rPr>
                <a:t>Séquençage</a:t>
              </a:r>
            </a:p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buNone/>
                <a:defRPr/>
              </a:pPr>
              <a:r>
                <a:rPr lang="fr-CA" altLang="fr-FR" sz="1400" kern="0" dirty="0">
                  <a:solidFill>
                    <a:prstClr val="black"/>
                  </a:solidFill>
                  <a:latin typeface="Tahoma" panose="020B0604030504040204" pitchFamily="34" charset="0"/>
                  <a:cs typeface="Arial" charset="0"/>
                </a:rPr>
                <a:t>1</a:t>
              </a:r>
            </a:p>
          </p:txBody>
        </p:sp>
      </p:grpSp>
      <p:sp>
        <p:nvSpPr>
          <p:cNvPr id="31" name="Text Box 2">
            <a:extLst>
              <a:ext uri="{FF2B5EF4-FFF2-40B4-BE49-F238E27FC236}">
                <a16:creationId xmlns:a16="http://schemas.microsoft.com/office/drawing/2014/main" xmlns="" id="{A8B21FF4-C10F-4F96-8EF5-4341535DB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899" y="4543426"/>
            <a:ext cx="5110163" cy="2314575"/>
          </a:xfrm>
          <a:prstGeom prst="rect">
            <a:avLst/>
          </a:prstGeom>
          <a:solidFill>
            <a:srgbClr val="F79646">
              <a:lumMod val="75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defTabSz="914400" fontAlgn="base">
              <a:spcBef>
                <a:spcPct val="0"/>
              </a:spcBef>
              <a:spcAft>
                <a:spcPts val="1000"/>
              </a:spcAft>
              <a:defRPr/>
            </a:pPr>
            <a:r>
              <a:rPr lang="fr-FR" kern="0" dirty="0">
                <a:solidFill>
                  <a:srgbClr val="FFFFFF"/>
                </a:solidFill>
                <a:latin typeface="Calibri" panose="020F0502020204030204"/>
                <a:cs typeface="Arial" charset="0"/>
              </a:rPr>
              <a:t>Date d’arrivée la plus récente des cas de PFA  au laboratoire :</a:t>
            </a:r>
            <a:r>
              <a:rPr lang="fr-FR" kern="0" dirty="0">
                <a:solidFill>
                  <a:srgbClr val="FFFF00"/>
                </a:solidFill>
                <a:latin typeface="Calibri" panose="020F0502020204030204"/>
                <a:cs typeface="Arial" charset="0"/>
              </a:rPr>
              <a:t>10/10/2023</a:t>
            </a:r>
            <a:endParaRPr lang="fr-FR" sz="2000" kern="0" dirty="0">
              <a:solidFill>
                <a:srgbClr val="FFFF00"/>
              </a:solidFill>
              <a:latin typeface="Calibri" panose="020F0502020204030204"/>
              <a:cs typeface="Arial" charset="0"/>
            </a:endParaRPr>
          </a:p>
          <a:p>
            <a:pPr algn="just" defTabSz="914400" fontAlgn="base">
              <a:spcBef>
                <a:spcPct val="0"/>
              </a:spcBef>
              <a:spcAft>
                <a:spcPts val="1000"/>
              </a:spcAft>
              <a:defRPr/>
            </a:pPr>
            <a:r>
              <a:rPr lang="fr-FR" kern="0" dirty="0">
                <a:solidFill>
                  <a:srgbClr val="FFFFFF"/>
                </a:solidFill>
                <a:latin typeface="Calibri" panose="020F0502020204030204"/>
                <a:cs typeface="Arial" charset="0"/>
              </a:rPr>
              <a:t>Date de réception des derniers résultats de laboratoire des cas de PFA : </a:t>
            </a:r>
            <a:r>
              <a:rPr lang="fr-FR" kern="0" dirty="0">
                <a:solidFill>
                  <a:srgbClr val="FFFF00"/>
                </a:solidFill>
                <a:latin typeface="Calibri" panose="020F0502020204030204"/>
                <a:cs typeface="Arial" charset="0"/>
              </a:rPr>
              <a:t>12/10/2023</a:t>
            </a:r>
          </a:p>
          <a:p>
            <a:pPr defTabSz="914400" fontAlgn="base">
              <a:spcBef>
                <a:spcPct val="0"/>
              </a:spcBef>
              <a:spcAft>
                <a:spcPts val="1000"/>
              </a:spcAft>
              <a:defRPr/>
            </a:pPr>
            <a:r>
              <a:rPr lang="fr-FR" kern="0" dirty="0">
                <a:solidFill>
                  <a:srgbClr val="FFFFFF"/>
                </a:solidFill>
                <a:latin typeface="Calibri" panose="020F0502020204030204"/>
                <a:cs typeface="Arial" charset="0"/>
              </a:rPr>
              <a:t>Date de prélèvement des derniers échantillons des eaux usées :  </a:t>
            </a:r>
            <a:r>
              <a:rPr lang="fr-FR" kern="0" dirty="0">
                <a:solidFill>
                  <a:srgbClr val="FFFF00"/>
                </a:solidFill>
                <a:latin typeface="Calibri" panose="020F0502020204030204"/>
                <a:cs typeface="Arial" charset="0"/>
              </a:rPr>
              <a:t>30/09/2023</a:t>
            </a:r>
          </a:p>
          <a:p>
            <a:pPr defTabSz="914400" fontAlgn="base">
              <a:spcBef>
                <a:spcPct val="0"/>
              </a:spcBef>
              <a:spcAft>
                <a:spcPts val="1000"/>
              </a:spcAft>
              <a:defRPr/>
            </a:pPr>
            <a:endParaRPr lang="fr-FR" kern="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32" name="Group 46">
            <a:extLst>
              <a:ext uri="{FF2B5EF4-FFF2-40B4-BE49-F238E27FC236}">
                <a16:creationId xmlns:a16="http://schemas.microsoft.com/office/drawing/2014/main" xmlns="" id="{9CE1170F-D68E-4AF9-8ACF-D7CF803A2887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709"/>
            <a:ext cx="1219200" cy="1339020"/>
            <a:chOff x="1200" y="2131"/>
            <a:chExt cx="960" cy="1218"/>
          </a:xfrm>
        </p:grpSpPr>
        <p:sp>
          <p:nvSpPr>
            <p:cNvPr id="33" name="AutoShape 47">
              <a:extLst>
                <a:ext uri="{FF2B5EF4-FFF2-40B4-BE49-F238E27FC236}">
                  <a16:creationId xmlns:a16="http://schemas.microsoft.com/office/drawing/2014/main" xmlns="" id="{09998E69-E92E-46AD-999D-3BF94B611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04"/>
              <a:ext cx="960" cy="720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pt-PT" altLang="fr-FR" sz="1800" kern="0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34" name="Text Box 48">
              <a:extLst>
                <a:ext uri="{FF2B5EF4-FFF2-40B4-BE49-F238E27FC236}">
                  <a16:creationId xmlns:a16="http://schemas.microsoft.com/office/drawing/2014/main" xmlns="" id="{9EDC8477-C844-4DDA-BDAF-03B4D6C89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6" y="2131"/>
              <a:ext cx="817" cy="1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buNone/>
                <a:defRPr/>
              </a:pPr>
              <a:endParaRPr lang="fr-CA" altLang="fr-FR" sz="1200" kern="0" dirty="0">
                <a:solidFill>
                  <a:prstClr val="black"/>
                </a:solidFill>
                <a:latin typeface="Tahoma" panose="020B0604030504040204" pitchFamily="34" charset="0"/>
                <a:cs typeface="Arial" charset="0"/>
              </a:endParaRPr>
            </a:p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buNone/>
                <a:defRPr/>
              </a:pPr>
              <a:r>
                <a:rPr lang="fr-CA" altLang="fr-FR" sz="1200" kern="0" dirty="0">
                  <a:solidFill>
                    <a:prstClr val="black"/>
                  </a:solidFill>
                  <a:latin typeface="Tahoma" panose="020B0604030504040204" pitchFamily="34" charset="0"/>
                  <a:cs typeface="Arial" charset="0"/>
                </a:rPr>
                <a:t>Résultats du Labo</a:t>
              </a:r>
            </a:p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buNone/>
                <a:defRPr/>
              </a:pPr>
              <a:r>
                <a:rPr lang="fr-CA" altLang="fr-FR" sz="1200" kern="0" dirty="0">
                  <a:solidFill>
                    <a:prstClr val="black"/>
                  </a:solidFill>
                  <a:latin typeface="Tahoma" panose="020B0604030504040204" pitchFamily="34" charset="0"/>
                  <a:cs typeface="Arial" charset="0"/>
                </a:rPr>
                <a:t>25</a:t>
              </a:r>
            </a:p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  <a:buNone/>
                <a:defRPr/>
              </a:pPr>
              <a:endParaRPr lang="fr-CA" altLang="fr-FR" sz="1400" kern="0" dirty="0">
                <a:solidFill>
                  <a:prstClr val="black"/>
                </a:solidFill>
                <a:latin typeface="Tahoma" panose="020B0604030504040204" pitchFamily="34" charset="0"/>
                <a:cs typeface="Arial" charset="0"/>
              </a:endParaRPr>
            </a:p>
          </p:txBody>
        </p:sp>
      </p:grpSp>
      <p:sp>
        <p:nvSpPr>
          <p:cNvPr id="35" name="Line 29">
            <a:extLst>
              <a:ext uri="{FF2B5EF4-FFF2-40B4-BE49-F238E27FC236}">
                <a16:creationId xmlns:a16="http://schemas.microsoft.com/office/drawing/2014/main" xmlns="" id="{4D4AEFE9-E983-47E8-B772-2D07D85E73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9463" y="4800600"/>
            <a:ext cx="1433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fr-F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6" name="Line 28">
            <a:extLst>
              <a:ext uri="{FF2B5EF4-FFF2-40B4-BE49-F238E27FC236}">
                <a16:creationId xmlns:a16="http://schemas.microsoft.com/office/drawing/2014/main" xmlns="" id="{B27F6899-8397-438F-8127-8ACDA715A0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299930" y="4478336"/>
            <a:ext cx="0" cy="852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fr-F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7" name="Line 30">
            <a:extLst>
              <a:ext uri="{FF2B5EF4-FFF2-40B4-BE49-F238E27FC236}">
                <a16:creationId xmlns:a16="http://schemas.microsoft.com/office/drawing/2014/main" xmlns="" id="{00924C4C-7BA6-4D77-BF7B-030B086B6B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99463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fr-F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Line 28">
            <a:extLst>
              <a:ext uri="{FF2B5EF4-FFF2-40B4-BE49-F238E27FC236}">
                <a16:creationId xmlns:a16="http://schemas.microsoft.com/office/drawing/2014/main" xmlns="" id="{9C3CC001-9CC9-4E7F-AB3E-32C606C947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15200" y="4495800"/>
            <a:ext cx="0" cy="852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fr-FR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xmlns="" id="{EAB6326A-0C4F-4504-BD59-783F5B708C8C}"/>
              </a:ext>
            </a:extLst>
          </p:cNvPr>
          <p:cNvSpPr txBox="1"/>
          <p:nvPr/>
        </p:nvSpPr>
        <p:spPr>
          <a:xfrm>
            <a:off x="1655266" y="6517744"/>
            <a:ext cx="488930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1F497D">
                <a:lumMod val="75000"/>
              </a:srgb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Arial" charset="0"/>
              </a:defRPr>
            </a:lvl1pPr>
          </a:lstStyle>
          <a:p>
            <a:r>
              <a:rPr lang="fr-CH" sz="1100" dirty="0">
                <a:solidFill>
                  <a:srgbClr val="7030A0"/>
                </a:solidFill>
              </a:rPr>
              <a:t>SURVEILLANCE ENVIRONNEMENTALE :</a:t>
            </a:r>
            <a:r>
              <a:rPr lang="fr-CH" sz="1400" dirty="0">
                <a:solidFill>
                  <a:srgbClr val="7030A0"/>
                </a:solidFill>
              </a:rPr>
              <a:t>91 </a:t>
            </a:r>
            <a:r>
              <a:rPr lang="fr-CH" sz="1400" dirty="0"/>
              <a:t>prélèvements d’eaux usées</a:t>
            </a:r>
          </a:p>
        </p:txBody>
      </p:sp>
      <p:sp>
        <p:nvSpPr>
          <p:cNvPr id="39" name="TextBox 33">
            <a:extLst>
              <a:ext uri="{FF2B5EF4-FFF2-40B4-BE49-F238E27FC236}">
                <a16:creationId xmlns:a16="http://schemas.microsoft.com/office/drawing/2014/main" xmlns="" id="{D208C45E-02C5-70EC-1709-5C5AA0CC62B4}"/>
              </a:ext>
            </a:extLst>
          </p:cNvPr>
          <p:cNvSpPr txBox="1"/>
          <p:nvPr/>
        </p:nvSpPr>
        <p:spPr>
          <a:xfrm>
            <a:off x="6816811" y="6271617"/>
            <a:ext cx="3359483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1F497D">
                <a:lumMod val="75000"/>
              </a:srgb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1" i="0" u="none" strike="noStrike" kern="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Arial" charset="0"/>
              </a:defRPr>
            </a:lvl1pPr>
          </a:lstStyle>
          <a:p>
            <a:r>
              <a:rPr lang="fr-CH" sz="1100" dirty="0">
                <a:solidFill>
                  <a:srgbClr val="7030A0"/>
                </a:solidFill>
              </a:rPr>
              <a:t>3 cas contacts  positifs au </a:t>
            </a:r>
            <a:r>
              <a:rPr lang="fr-CH" sz="1400" dirty="0">
                <a:solidFill>
                  <a:srgbClr val="7030A0"/>
                </a:solidFill>
              </a:rPr>
              <a:t>cVDPV2</a:t>
            </a:r>
            <a:endParaRPr lang="fr-CH" sz="1400" dirty="0"/>
          </a:p>
        </p:txBody>
      </p:sp>
    </p:spTree>
    <p:extLst>
      <p:ext uri="{BB962C8B-B14F-4D97-AF65-F5344CB8AC3E}">
        <p14:creationId xmlns:p14="http://schemas.microsoft.com/office/powerpoint/2010/main" val="370327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71CFE-0B04-48BD-B6DB-4F9DE92AE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600" b="1" dirty="0">
                <a:solidFill>
                  <a:srgbClr val="FF0000"/>
                </a:solidFill>
              </a:rPr>
              <a:t>Merci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5AECA3-B1FD-4A50-A2B5-1EBEDCA0A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rgbClr val="0000FF"/>
                </a:solidFill>
              </a:rPr>
              <a:t>Extra slides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89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t 24" hidden="1">
            <a:extLst>
              <a:ext uri="{FF2B5EF4-FFF2-40B4-BE49-F238E27FC236}">
                <a16:creationId xmlns:a16="http://schemas.microsoft.com/office/drawing/2014/main" xmlns="" id="{14C2F3E8-4503-1C64-7C69-F1C7D287D61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iapositive think-cell" r:id="rId5" imgW="498" imgH="499" progId="TCLayout.ActiveDocument.1">
                  <p:embed/>
                </p:oleObj>
              </mc:Choice>
              <mc:Fallback>
                <p:oleObj name="Diapositive think-cell" r:id="rId5" imgW="498" imgH="499" progId="TCLayout.ActiveDocument.1">
                  <p:embed/>
                  <p:pic>
                    <p:nvPicPr>
                      <p:cNvPr id="25" name="Objet 24" hidden="1">
                        <a:extLst>
                          <a:ext uri="{FF2B5EF4-FFF2-40B4-BE49-F238E27FC236}">
                            <a16:creationId xmlns:a16="http://schemas.microsoft.com/office/drawing/2014/main" xmlns="" id="{14C2F3E8-4503-1C64-7C69-F1C7D287D6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198D29A-9C70-4118-9717-BE35144594E6}"/>
              </a:ext>
            </a:extLst>
          </p:cNvPr>
          <p:cNvSpPr txBox="1"/>
          <p:nvPr/>
        </p:nvSpPr>
        <p:spPr>
          <a:xfrm>
            <a:off x="243485" y="2481154"/>
            <a:ext cx="321091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Surveillance</a:t>
            </a:r>
          </a:p>
          <a:p>
            <a:pPr marL="571500" marR="0" lvl="0" indent="-571500" algn="l" defTabSz="9143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71500" marR="0" lvl="0" indent="-571500" algn="l" defTabSz="9143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4095E3-9B0B-A361-DC67-7E6C27DAB907}"/>
              </a:ext>
            </a:extLst>
          </p:cNvPr>
          <p:cNvSpPr txBox="1">
            <a:spLocks/>
          </p:cNvSpPr>
          <p:nvPr/>
        </p:nvSpPr>
        <p:spPr bwMode="auto">
          <a:xfrm>
            <a:off x="2895600" y="2081167"/>
            <a:ext cx="9144000" cy="170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j-ea"/>
                <a:cs typeface="+mj-cs"/>
              </a:rPr>
              <a:t>PERFORMANCE de la SURVEILLANCE DES PFA</a:t>
            </a:r>
            <a:endParaRPr kumimoji="0" lang="fr-FR" sz="4800" b="1" i="0" u="none" strike="noStrike" kern="1200" cap="all" spc="0" normalizeH="0" baseline="0" noProof="0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075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xmlns="" id="{8DAC07AE-302B-A063-82DA-993B2E2E9697}"/>
              </a:ext>
            </a:extLst>
          </p:cNvPr>
          <p:cNvSpPr txBox="1">
            <a:spLocks/>
          </p:cNvSpPr>
          <p:nvPr/>
        </p:nvSpPr>
        <p:spPr bwMode="auto">
          <a:xfrm>
            <a:off x="-1" y="8626"/>
            <a:ext cx="9747849" cy="61176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itchFamily="34" charset="0"/>
                <a:ea typeface="+mj-ea"/>
                <a:cs typeface="Utsaah" pitchFamily="34" charset="0"/>
              </a:rPr>
              <a:t>Indicateurs de la surveillance des PFA par région, S1-40 2023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Utsaah" pitchFamily="34" charset="0"/>
              <a:ea typeface="+mj-ea"/>
              <a:cs typeface="Utsaah" pitchFamily="34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xmlns="" id="{3547BD07-1BEC-1044-0706-0239F201B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648063"/>
              </p:ext>
            </p:extLst>
          </p:nvPr>
        </p:nvGraphicFramePr>
        <p:xfrm>
          <a:off x="103514" y="728513"/>
          <a:ext cx="9747850" cy="4154038"/>
        </p:xfrm>
        <a:graphic>
          <a:graphicData uri="http://schemas.openxmlformats.org/drawingml/2006/table">
            <a:tbl>
              <a:tblPr/>
              <a:tblGrid>
                <a:gridCol w="924364">
                  <a:extLst>
                    <a:ext uri="{9D8B030D-6E8A-4147-A177-3AD203B41FA5}">
                      <a16:colId xmlns:a16="http://schemas.microsoft.com/office/drawing/2014/main" xmlns="" val="3276255334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31488141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2731802782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2340913214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3094488980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2193124894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1274342653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2083013063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758065289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2366186564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2159098219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3174966542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3743180839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453111843"/>
                    </a:ext>
                  </a:extLst>
                </a:gridCol>
                <a:gridCol w="630249">
                  <a:extLst>
                    <a:ext uri="{9D8B030D-6E8A-4147-A177-3AD203B41FA5}">
                      <a16:colId xmlns:a16="http://schemas.microsoft.com/office/drawing/2014/main" xmlns="" val="906240408"/>
                    </a:ext>
                  </a:extLst>
                </a:gridCol>
              </a:tblGrid>
              <a:tr h="16390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Région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Estimation population &lt; 15 ans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Nbre de cas de PFA attendus par an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 cas de PFA notifiés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Taux de PFA non-Polio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Nbre cas de PFA avec 2 échantillons dans les 14 jours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cas de PFA avec 2 échantillons de selles dans les 14 jours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%Cas notifiés dans les 07 jrs suivant le début de la paralysie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%Cas arrivés au laboratoire dans 3 jours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Nbre de cVDPV2 </a:t>
                      </a:r>
                      <a:r>
                        <a:rPr lang="fr-CA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confirmé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 cas</a:t>
                      </a:r>
                    </a:p>
                    <a:p>
                      <a:pPr algn="ctr" fontAlgn="t"/>
                      <a:r>
                        <a:rPr lang="fr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compatibles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 résultats de labo en instance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 cas de PFA avec selles &gt; 14 jours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 cas PFA avec classification finale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des cas de PFA avec classification finale (rejeté)</a:t>
                      </a:r>
                    </a:p>
                  </a:txBody>
                  <a:tcPr marL="3376" marR="3376" marT="33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4075106"/>
                  </a:ext>
                </a:extLst>
              </a:tr>
              <a:tr h="264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BOKE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645601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57411558"/>
                  </a:ext>
                </a:extLst>
              </a:tr>
              <a:tr h="264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CONAKRY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990052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4322047"/>
                  </a:ext>
                </a:extLst>
              </a:tr>
              <a:tr h="264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FARANAH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561257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2811423"/>
                  </a:ext>
                </a:extLst>
              </a:tr>
              <a:tr h="264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KANKAN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1169715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37460402"/>
                  </a:ext>
                </a:extLst>
              </a:tr>
              <a:tr h="264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KINDIA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930132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14985601"/>
                  </a:ext>
                </a:extLst>
              </a:tr>
              <a:tr h="264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LABE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591874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8762710"/>
                  </a:ext>
                </a:extLst>
              </a:tr>
              <a:tr h="264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MAMOU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435642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8234015"/>
                  </a:ext>
                </a:extLst>
              </a:tr>
              <a:tr h="264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NZEREKORE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940787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5093511"/>
                  </a:ext>
                </a:extLst>
              </a:tr>
              <a:tr h="4001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TOTAL GUINEE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fr-CA" sz="11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6265061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414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7,8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355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fr-CA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3376" marR="3376" marT="3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588335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743A50D2-850E-AC60-8798-6378BFCC94ED}"/>
              </a:ext>
            </a:extLst>
          </p:cNvPr>
          <p:cNvSpPr txBox="1"/>
          <p:nvPr/>
        </p:nvSpPr>
        <p:spPr>
          <a:xfrm>
            <a:off x="69011" y="5013428"/>
            <a:ext cx="9144000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0825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>
                <a:tab pos="623888" algn="l"/>
              </a:tabLst>
              <a:defRPr/>
            </a:pPr>
            <a:r>
              <a:rPr kumimoji="0" lang="fr-FR" sz="1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2023:</a:t>
            </a:r>
            <a:r>
              <a:rPr kumimoji="0" lang="fr-FR" sz="15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 414 cas de PFA notifiés au 10</a:t>
            </a:r>
            <a:r>
              <a:rPr lang="fr-FR" sz="1500" b="1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 Octobre</a:t>
            </a:r>
            <a:r>
              <a:rPr kumimoji="0" lang="fr-FR" sz="15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 2023, dont 376 cas dans le délai de 0-14 jours: </a:t>
            </a:r>
          </a:p>
          <a:p>
            <a:pPr marL="993775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charset="0"/>
              <a:buChar char="•"/>
              <a:tabLst>
                <a:tab pos="623888" algn="l"/>
              </a:tabLst>
              <a:defRPr/>
            </a:pPr>
            <a:r>
              <a:rPr kumimoji="0" lang="fr-FR" sz="15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Taux de PFA non-polio annualisé à la Semaine 40= </a:t>
            </a:r>
            <a:r>
              <a:rPr kumimoji="0" lang="fr-FR" sz="15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7,8</a:t>
            </a:r>
          </a:p>
          <a:p>
            <a:pPr marL="993775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charset="0"/>
              <a:buChar char="•"/>
              <a:tabLst>
                <a:tab pos="623888" algn="l"/>
              </a:tabLst>
              <a:defRPr/>
            </a:pPr>
            <a:r>
              <a:rPr kumimoji="0" lang="fr-FR" sz="15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% des selles dans les 0-14 jours = </a:t>
            </a:r>
            <a:r>
              <a:rPr kumimoji="0" lang="fr-FR" sz="15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91%</a:t>
            </a:r>
            <a:r>
              <a:rPr kumimoji="0" lang="fr-FR" sz="15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 </a:t>
            </a:r>
          </a:p>
          <a:p>
            <a:pPr marL="993775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charset="0"/>
              <a:buChar char="•"/>
              <a:tabLst>
                <a:tab pos="623888" algn="l"/>
              </a:tabLst>
              <a:defRPr/>
            </a:pPr>
            <a:r>
              <a:rPr kumimoji="0" lang="fr-FR" sz="15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Cas confirmé de poliovirus variant de type 2 = </a:t>
            </a:r>
            <a:r>
              <a:rPr kumimoji="0" lang="fr-FR" sz="15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10 (7 cas PFA, 3 cas contacts)</a:t>
            </a:r>
            <a:endParaRPr lang="fr-FR" sz="1500" b="1" kern="0" dirty="0">
              <a:solidFill>
                <a:prstClr val="black"/>
              </a:solidFill>
              <a:latin typeface="Calibri" panose="020F0502020204030204"/>
              <a:cs typeface="Arial" charset="0"/>
            </a:endParaRPr>
          </a:p>
          <a:p>
            <a:pPr marL="993775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charset="0"/>
              <a:buChar char="•"/>
              <a:tabLst>
                <a:tab pos="623888" algn="l"/>
              </a:tabLst>
              <a:defRPr/>
            </a:pPr>
            <a:r>
              <a:rPr kumimoji="0" lang="fr-FR" sz="150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Surv</a:t>
            </a:r>
            <a:r>
              <a:rPr kumimoji="0" lang="fr-FR" sz="15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. Environnementale cVDPV2</a:t>
            </a:r>
            <a:r>
              <a:rPr lang="fr-FR" sz="1500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= </a:t>
            </a:r>
            <a:r>
              <a:rPr lang="fr-FR" sz="1500" b="1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1</a:t>
            </a:r>
            <a:endParaRPr kumimoji="0" lang="fr-FR" sz="15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pPr marL="993775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charset="0"/>
              <a:buChar char="•"/>
              <a:tabLst>
                <a:tab pos="623888" algn="l"/>
              </a:tabLst>
              <a:defRPr/>
            </a:pPr>
            <a:r>
              <a:rPr kumimoji="0" lang="fr-FR" sz="15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Cas confirmé de PV2 SL =</a:t>
            </a:r>
            <a:r>
              <a:rPr lang="fr-FR" sz="1500" b="1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0</a:t>
            </a:r>
            <a:endParaRPr kumimoji="0" lang="fr-FR" sz="15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pPr marL="993775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charset="0"/>
              <a:buChar char="•"/>
              <a:tabLst>
                <a:tab pos="623888" algn="l"/>
              </a:tabLst>
              <a:defRPr/>
            </a:pPr>
            <a:r>
              <a:rPr kumimoji="0" lang="fr-FR" sz="15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Cas compatibles = </a:t>
            </a:r>
            <a:r>
              <a:rPr lang="fr-FR" sz="1500" b="1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0</a:t>
            </a:r>
            <a:endParaRPr kumimoji="0" lang="fr-FR" sz="15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37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3F46FE6-9DF0-4F8F-B5F1-BE4202ED1C10}"/>
              </a:ext>
            </a:extLst>
          </p:cNvPr>
          <p:cNvSpPr txBox="1">
            <a:spLocks/>
          </p:cNvSpPr>
          <p:nvPr/>
        </p:nvSpPr>
        <p:spPr bwMode="auto">
          <a:xfrm>
            <a:off x="1524000" y="-19050"/>
            <a:ext cx="9144000" cy="51683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itchFamily="34" charset="0"/>
                <a:ea typeface="+mj-ea"/>
                <a:cs typeface="Utsaah" pitchFamily="34" charset="0"/>
              </a:rPr>
              <a:t>Performance des indicateurs de la surveillance des PFA par district,  S1-40 2023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Utsaah" pitchFamily="34" charset="0"/>
              <a:ea typeface="+mj-ea"/>
              <a:cs typeface="+mj-cs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79FA820F-8FD8-AEE5-6F9F-F7F63D90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719076"/>
              </p:ext>
            </p:extLst>
          </p:nvPr>
        </p:nvGraphicFramePr>
        <p:xfrm>
          <a:off x="1524000" y="420148"/>
          <a:ext cx="9143999" cy="6360219"/>
        </p:xfrm>
        <a:graphic>
          <a:graphicData uri="http://schemas.openxmlformats.org/drawingml/2006/table">
            <a:tbl>
              <a:tblPr/>
              <a:tblGrid>
                <a:gridCol w="1069804">
                  <a:extLst>
                    <a:ext uri="{9D8B030D-6E8A-4147-A177-3AD203B41FA5}">
                      <a16:colId xmlns:a16="http://schemas.microsoft.com/office/drawing/2014/main" xmlns="" val="2103652430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900479409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1292751960"/>
                    </a:ext>
                  </a:extLst>
                </a:gridCol>
                <a:gridCol w="585577">
                  <a:extLst>
                    <a:ext uri="{9D8B030D-6E8A-4147-A177-3AD203B41FA5}">
                      <a16:colId xmlns:a16="http://schemas.microsoft.com/office/drawing/2014/main" xmlns="" val="3145025280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1266226813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698481529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1635798306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2737589135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4081052366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2662656219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2991183962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2055119513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663296153"/>
                    </a:ext>
                  </a:extLst>
                </a:gridCol>
                <a:gridCol w="574315">
                  <a:extLst>
                    <a:ext uri="{9D8B030D-6E8A-4147-A177-3AD203B41FA5}">
                      <a16:colId xmlns:a16="http://schemas.microsoft.com/office/drawing/2014/main" xmlns="" val="1819703092"/>
                    </a:ext>
                  </a:extLst>
                </a:gridCol>
                <a:gridCol w="596838">
                  <a:extLst>
                    <a:ext uri="{9D8B030D-6E8A-4147-A177-3AD203B41FA5}">
                      <a16:colId xmlns:a16="http://schemas.microsoft.com/office/drawing/2014/main" xmlns="" val="2944951124"/>
                    </a:ext>
                  </a:extLst>
                </a:gridCol>
              </a:tblGrid>
              <a:tr h="569538">
                <a:tc>
                  <a:txBody>
                    <a:bodyPr/>
                    <a:lstStyle/>
                    <a:p>
                      <a:pPr algn="l" fontAlgn="t"/>
                      <a:r>
                        <a:rPr lang="fr-CA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District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A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Estimation population &lt; 15 ans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Nbre de  PFA attendus par an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A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Nbre de PFA notifiés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Taux de PFA non Polio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Nbre PFA avec 2 éch. dans les 14 j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% cas de PFA avec 2 éch. dans les 14 j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Nbre Cas notifiés 07 jours début paralysie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%Cas notifiés 07 jours début paralysie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A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Nombre de cas cVDPV2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A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Nombre de cas Compatible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Nbre de résultats de labo en instance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Nbre de PFA avec selles &gt; 14 jours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Nbre de PFA avec </a:t>
                      </a:r>
                      <a:r>
                        <a:rPr lang="fr-FR" sz="9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clas</a:t>
                      </a:r>
                      <a:r>
                        <a:rPr lang="fr-FR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finale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% des cas de PFA avec class finale</a:t>
                      </a:r>
                    </a:p>
                  </a:txBody>
                  <a:tcPr marL="3303" marR="3303" marT="330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3844672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BOFFA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126727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7556689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BOKÉ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268275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7419945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57661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8074915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GAOUAL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115469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24612389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KOUNDARA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77468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1488276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DIXINN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80979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7083993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KALOUM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37255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4504295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MATAM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85451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7209815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MATOTO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397210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1820341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RATOMA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389157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85318147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DABOLA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108043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3566452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DINGUIRAYE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117149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454441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FARANAH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167104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2502550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KISSIDOUGOU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168961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109840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KANKAN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281280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7218621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KÉROUANÉ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123795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076815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KOUROUSSA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160099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7189566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MANDIANA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200388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4274768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SIGUIRI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404153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680105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COYAH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157146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1148110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DUBRÉKA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196802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2732064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FORÉCARIAH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144773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13824773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KINDIA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261826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3108811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TÉLIMELÉ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169585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1824774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KOUBIA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59509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0468705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LABÉ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189542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57719295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LÉLOUMA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97158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4140073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MALI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171533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24586537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TOUGUÉ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74132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7618514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DALABA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79689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0232946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MAMOU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190163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9101737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PITA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165790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3250589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BEYLA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194508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18027023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GUÉCKÉDOU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173234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9271020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LOLA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102335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0898227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MACENTA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166082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7015745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NZÉRÉKORÉ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236452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01073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YOMOU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68176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4394261"/>
                  </a:ext>
                </a:extLst>
              </a:tr>
              <a:tr h="148479">
                <a:tc>
                  <a:txBody>
                    <a:bodyPr/>
                    <a:lstStyle/>
                    <a:p>
                      <a:pPr algn="l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GUINÉE</a:t>
                      </a:r>
                    </a:p>
                  </a:txBody>
                  <a:tcPr marL="3303" marR="3303" marT="3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6265061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414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355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86%</a:t>
                      </a:r>
                    </a:p>
                  </a:txBody>
                  <a:tcPr marL="3303" marR="3303" marT="3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4023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1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2">
            <a:extLst>
              <a:ext uri="{FF2B5EF4-FFF2-40B4-BE49-F238E27FC236}">
                <a16:creationId xmlns:a16="http://schemas.microsoft.com/office/drawing/2014/main" xmlns="" id="{1852B65C-08F0-46D5-96A8-4E1533A89BE9}"/>
              </a:ext>
            </a:extLst>
          </p:cNvPr>
          <p:cNvCxnSpPr/>
          <p:nvPr/>
        </p:nvCxnSpPr>
        <p:spPr>
          <a:xfrm>
            <a:off x="4556125" y="912813"/>
            <a:ext cx="0" cy="5840412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" name="Straight Connector 16">
            <a:extLst>
              <a:ext uri="{FF2B5EF4-FFF2-40B4-BE49-F238E27FC236}">
                <a16:creationId xmlns:a16="http://schemas.microsoft.com/office/drawing/2014/main" xmlns="" id="{E38201CC-A653-44C4-A068-324C3D217507}"/>
              </a:ext>
            </a:extLst>
          </p:cNvPr>
          <p:cNvCxnSpPr/>
          <p:nvPr/>
        </p:nvCxnSpPr>
        <p:spPr>
          <a:xfrm>
            <a:off x="7688159" y="874643"/>
            <a:ext cx="0" cy="5840412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5687F188-A1BE-4AD3-A67C-0C1245588CB1}"/>
              </a:ext>
            </a:extLst>
          </p:cNvPr>
          <p:cNvSpPr txBox="1">
            <a:spLocks/>
          </p:cNvSpPr>
          <p:nvPr/>
        </p:nvSpPr>
        <p:spPr>
          <a:xfrm>
            <a:off x="1524000" y="28189"/>
            <a:ext cx="9133726" cy="6597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>
              <a:defRPr/>
            </a:pPr>
            <a:r>
              <a:rPr lang="fr-CA" sz="2200" b="1" dirty="0">
                <a:solidFill>
                  <a:srgbClr val="FFFF00"/>
                </a:solidFill>
                <a:latin typeface="Calibri"/>
              </a:rPr>
              <a:t>Taux de PFA Non-Polio / Proportion des selles dans les 14 jours 2021-2023</a:t>
            </a:r>
            <a:r>
              <a:rPr lang="fr-BE" sz="2800" b="1" dirty="0">
                <a:solidFill>
                  <a:srgbClr val="FFFF00"/>
                </a:solidFill>
                <a:latin typeface="Calibri"/>
                <a:cs typeface="Andalus" pitchFamily="18" charset="-78"/>
              </a:rPr>
              <a:t>	</a:t>
            </a:r>
            <a:endParaRPr lang="fr-FR" sz="2800" b="1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10" name="ZoneTexte 15">
            <a:extLst>
              <a:ext uri="{FF2B5EF4-FFF2-40B4-BE49-F238E27FC236}">
                <a16:creationId xmlns:a16="http://schemas.microsoft.com/office/drawing/2014/main" xmlns="" id="{0C0D492B-77FD-46B0-99D1-11196CD36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9873" y="787353"/>
            <a:ext cx="2761823" cy="26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200" dirty="0">
                <a:solidFill>
                  <a:prstClr val="black"/>
                </a:solidFill>
                <a:latin typeface="Arial" charset="0"/>
                <a:cs typeface="Arial" charset="0"/>
              </a:rPr>
              <a:t>Taux PFA NP= 6,3  (</a:t>
            </a:r>
            <a:r>
              <a:rPr lang="fr-FR" altLang="fr-FR" sz="1200" b="1" dirty="0">
                <a:solidFill>
                  <a:srgbClr val="0070C0"/>
                </a:solidFill>
                <a:latin typeface="Arial" charset="0"/>
                <a:cs typeface="Arial" charset="0"/>
              </a:rPr>
              <a:t>Décembre 2021</a:t>
            </a:r>
            <a:r>
              <a:rPr lang="fr-FR" sz="1200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)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513642" y="3808979"/>
            <a:ext cx="9240982" cy="554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ZoneTexte 14">
            <a:extLst>
              <a:ext uri="{FF2B5EF4-FFF2-40B4-BE49-F238E27FC236}">
                <a16:creationId xmlns:a16="http://schemas.microsoft.com/office/drawing/2014/main" xmlns="" id="{E02EA823-30A6-4777-A2FC-5703C6291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3936049"/>
            <a:ext cx="3026989" cy="26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200" dirty="0">
                <a:solidFill>
                  <a:prstClr val="black"/>
                </a:solidFill>
                <a:latin typeface="Arial" charset="0"/>
                <a:cs typeface="Arial" charset="0"/>
              </a:rPr>
              <a:t>%selles 14 jours = 95% </a:t>
            </a:r>
            <a:r>
              <a:rPr lang="fr-FR" altLang="fr-FR" sz="1200" b="1" dirty="0">
                <a:solidFill>
                  <a:prstClr val="black"/>
                </a:solidFill>
                <a:latin typeface="Arial" charset="0"/>
                <a:cs typeface="Arial" charset="0"/>
              </a:rPr>
              <a:t>(</a:t>
            </a:r>
            <a:r>
              <a:rPr lang="fr-FR" altLang="fr-FR" sz="1200" b="1" dirty="0">
                <a:solidFill>
                  <a:srgbClr val="0066FF"/>
                </a:solidFill>
                <a:latin typeface="Arial" charset="0"/>
                <a:cs typeface="Arial" charset="0"/>
              </a:rPr>
              <a:t>Décembre </a:t>
            </a:r>
            <a:r>
              <a:rPr lang="fr-FR" sz="1200" b="1" kern="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2021</a:t>
            </a:r>
            <a:r>
              <a:rPr lang="fr-FR" sz="1200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)</a:t>
            </a:r>
            <a:endParaRPr lang="en-US" altLang="fr-FR" sz="12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7" name="ZoneTexte 15">
            <a:extLst>
              <a:ext uri="{FF2B5EF4-FFF2-40B4-BE49-F238E27FC236}">
                <a16:creationId xmlns:a16="http://schemas.microsoft.com/office/drawing/2014/main" xmlns="" id="{8C31DD3E-D25A-486C-A0D5-057CB7292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126" y="832081"/>
            <a:ext cx="2761823" cy="26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200" dirty="0">
                <a:solidFill>
                  <a:prstClr val="black"/>
                </a:solidFill>
                <a:latin typeface="Arial" charset="0"/>
                <a:cs typeface="Arial" charset="0"/>
              </a:rPr>
              <a:t>Taux PFA NP= 6,4  (</a:t>
            </a:r>
            <a:r>
              <a:rPr lang="fr-FR" altLang="fr-FR" sz="1200" b="1" dirty="0">
                <a:solidFill>
                  <a:srgbClr val="0070C0"/>
                </a:solidFill>
                <a:latin typeface="Arial" charset="0"/>
                <a:cs typeface="Arial" charset="0"/>
              </a:rPr>
              <a:t>D</a:t>
            </a:r>
            <a:r>
              <a:rPr lang="en-CA" altLang="fr-FR" sz="1200" b="1" dirty="0">
                <a:solidFill>
                  <a:srgbClr val="0070C0"/>
                </a:solidFill>
                <a:latin typeface="Arial" charset="0"/>
                <a:cs typeface="Arial" charset="0"/>
              </a:rPr>
              <a:t>é</a:t>
            </a:r>
            <a:r>
              <a:rPr lang="fr-FR" altLang="fr-FR" sz="1200" b="1" dirty="0">
                <a:solidFill>
                  <a:srgbClr val="0070C0"/>
                </a:solidFill>
                <a:latin typeface="Arial" charset="0"/>
                <a:cs typeface="Arial" charset="0"/>
              </a:rPr>
              <a:t>cembre 2022</a:t>
            </a:r>
            <a:r>
              <a:rPr lang="fr-FR" sz="1200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)</a:t>
            </a:r>
          </a:p>
        </p:txBody>
      </p:sp>
      <p:sp>
        <p:nvSpPr>
          <p:cNvPr id="41" name="ZoneTexte 14">
            <a:extLst>
              <a:ext uri="{FF2B5EF4-FFF2-40B4-BE49-F238E27FC236}">
                <a16:creationId xmlns:a16="http://schemas.microsoft.com/office/drawing/2014/main" xmlns="" id="{4028F9C7-3DBB-40B2-83BA-63AD3AC20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2142" y="3872110"/>
            <a:ext cx="2971013" cy="26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200" dirty="0">
                <a:solidFill>
                  <a:prstClr val="black"/>
                </a:solidFill>
                <a:latin typeface="Arial" charset="0"/>
                <a:cs typeface="Arial" charset="0"/>
              </a:rPr>
              <a:t>%selles 14 jours = 91% </a:t>
            </a:r>
            <a:r>
              <a:rPr lang="fr-FR" altLang="fr-FR" sz="1200" b="1" dirty="0">
                <a:solidFill>
                  <a:prstClr val="black"/>
                </a:solidFill>
                <a:latin typeface="Arial" charset="0"/>
                <a:cs typeface="Arial" charset="0"/>
              </a:rPr>
              <a:t>(</a:t>
            </a:r>
            <a:r>
              <a:rPr lang="fr-CA" altLang="fr-FR" sz="1200" b="1" dirty="0">
                <a:solidFill>
                  <a:srgbClr val="0066FF"/>
                </a:solidFill>
                <a:latin typeface="Arial" charset="0"/>
                <a:cs typeface="Arial" charset="0"/>
              </a:rPr>
              <a:t>Octobre</a:t>
            </a:r>
            <a:r>
              <a:rPr lang="fr-FR" altLang="fr-FR" sz="1200" b="1" dirty="0">
                <a:solidFill>
                  <a:srgbClr val="0066FF"/>
                </a:solidFill>
                <a:latin typeface="Arial" charset="0"/>
                <a:cs typeface="Arial" charset="0"/>
              </a:rPr>
              <a:t> </a:t>
            </a:r>
            <a:r>
              <a:rPr lang="fr-FR" sz="1200" b="1" kern="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2023</a:t>
            </a:r>
            <a:r>
              <a:rPr lang="fr-FR" sz="1200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)</a:t>
            </a:r>
            <a:endParaRPr lang="en-US" altLang="fr-FR" sz="12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xmlns="" id="{3C5AD329-0D24-4187-8388-73D54C7CC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199" y="1152346"/>
            <a:ext cx="2903277" cy="200770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B0899D4A-E21A-4084-96AD-C4996D1021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1732" y="4245356"/>
            <a:ext cx="2793155" cy="196635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AA865224-538F-FF5A-B8CC-9B67FA251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283" y="1128114"/>
            <a:ext cx="2904447" cy="200851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4CE60A9D-BE96-D0D9-4D2F-884F62A0D9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1059" y="2684714"/>
            <a:ext cx="1271009" cy="105261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D93CF7BD-B9D3-EDCD-8B5E-FFF225E29E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7365" y="4325251"/>
            <a:ext cx="2916874" cy="202442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11A70D00-77D7-9B09-F9E2-216D0D2555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0047" y="5719977"/>
            <a:ext cx="966221" cy="80019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43ECB981-9625-1DDE-2E10-7C6F2CB8CD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6483" y="5621123"/>
            <a:ext cx="1085584" cy="899050"/>
          </a:xfrm>
          <a:prstGeom prst="rect">
            <a:avLst/>
          </a:prstGeom>
        </p:spPr>
      </p:pic>
      <p:pic>
        <p:nvPicPr>
          <p:cNvPr id="8" name="Picture 1">
            <a:extLst>
              <a:ext uri="{FF2B5EF4-FFF2-40B4-BE49-F238E27FC236}">
                <a16:creationId xmlns:a16="http://schemas.microsoft.com/office/drawing/2014/main" xmlns="" id="{8E293D0C-2E83-D289-73B2-FBFB11F634D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770" y="3361793"/>
            <a:ext cx="803275" cy="4712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>
            <a:extLst>
              <a:ext uri="{FF2B5EF4-FFF2-40B4-BE49-F238E27FC236}">
                <a16:creationId xmlns:a16="http://schemas.microsoft.com/office/drawing/2014/main" xmlns="" id="{245D8DD0-BC4B-A5EF-EAFE-D1FDD80AC62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172" y="3307317"/>
            <a:ext cx="803275" cy="4712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>
            <a:extLst>
              <a:ext uri="{FF2B5EF4-FFF2-40B4-BE49-F238E27FC236}">
                <a16:creationId xmlns:a16="http://schemas.microsoft.com/office/drawing/2014/main" xmlns="" id="{DCCD8E45-0046-2903-6C81-D5B8D0DD38F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069" y="6260742"/>
            <a:ext cx="784225" cy="28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3">
            <a:extLst>
              <a:ext uri="{FF2B5EF4-FFF2-40B4-BE49-F238E27FC236}">
                <a16:creationId xmlns:a16="http://schemas.microsoft.com/office/drawing/2014/main" xmlns="" id="{E6FE5437-194E-9124-6BFD-C31CDF9F41A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988" y="6266705"/>
            <a:ext cx="784225" cy="28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5">
            <a:extLst>
              <a:ext uri="{FF2B5EF4-FFF2-40B4-BE49-F238E27FC236}">
                <a16:creationId xmlns:a16="http://schemas.microsoft.com/office/drawing/2014/main" xmlns="" id="{C04AA80F-B2CA-5C2B-2D4C-23EDDB5C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179" y="759647"/>
            <a:ext cx="2761823" cy="26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200" dirty="0">
                <a:solidFill>
                  <a:prstClr val="black"/>
                </a:solidFill>
                <a:latin typeface="Arial" charset="0"/>
                <a:cs typeface="Arial" charset="0"/>
              </a:rPr>
              <a:t>Taux PFA NP=7,8  (</a:t>
            </a:r>
            <a:r>
              <a:rPr lang="fr-FR" altLang="fr-FR" sz="1200" b="1" dirty="0">
                <a:solidFill>
                  <a:srgbClr val="0070C0"/>
                </a:solidFill>
                <a:latin typeface="Arial" charset="0"/>
                <a:cs typeface="Arial" charset="0"/>
              </a:rPr>
              <a:t>Octobre 2023</a:t>
            </a:r>
            <a:r>
              <a:rPr lang="fr-FR" sz="1200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)</a:t>
            </a:r>
          </a:p>
        </p:txBody>
      </p:sp>
      <p:sp>
        <p:nvSpPr>
          <p:cNvPr id="17" name="ZoneTexte 14">
            <a:extLst>
              <a:ext uri="{FF2B5EF4-FFF2-40B4-BE49-F238E27FC236}">
                <a16:creationId xmlns:a16="http://schemas.microsoft.com/office/drawing/2014/main" xmlns="" id="{1B2C4C53-0151-33DC-110F-5805B8BFA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990" y="3904005"/>
            <a:ext cx="2971013" cy="26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200" dirty="0">
                <a:solidFill>
                  <a:prstClr val="black"/>
                </a:solidFill>
                <a:latin typeface="Arial" charset="0"/>
                <a:cs typeface="Arial" charset="0"/>
              </a:rPr>
              <a:t>%selles 14 jours = 96% </a:t>
            </a:r>
            <a:r>
              <a:rPr lang="fr-FR" altLang="fr-FR" sz="1200" b="1" dirty="0">
                <a:solidFill>
                  <a:prstClr val="black"/>
                </a:solidFill>
                <a:latin typeface="Arial" charset="0"/>
                <a:cs typeface="Arial" charset="0"/>
              </a:rPr>
              <a:t>(</a:t>
            </a:r>
            <a:r>
              <a:rPr lang="fr-FR" altLang="fr-FR" sz="1200" b="1" dirty="0">
                <a:solidFill>
                  <a:srgbClr val="0066FF"/>
                </a:solidFill>
                <a:latin typeface="Arial" charset="0"/>
                <a:cs typeface="Arial" charset="0"/>
              </a:rPr>
              <a:t>Décembre </a:t>
            </a:r>
            <a:r>
              <a:rPr lang="fr-FR" sz="1200" b="1" kern="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202</a:t>
            </a:r>
            <a:r>
              <a:rPr lang="fr-FR" sz="1200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)</a:t>
            </a:r>
            <a:endParaRPr lang="en-US" altLang="fr-FR" sz="12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44" name="Image 43">
            <a:extLst>
              <a:ext uri="{FF2B5EF4-FFF2-40B4-BE49-F238E27FC236}">
                <a16:creationId xmlns:a16="http://schemas.microsoft.com/office/drawing/2014/main" xmlns="" id="{00FF7914-CB71-A62B-922E-33BADCB9B9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93785" y="2578033"/>
            <a:ext cx="1485920" cy="1031433"/>
          </a:xfrm>
          <a:prstGeom prst="rect">
            <a:avLst/>
          </a:prstGeom>
        </p:spPr>
      </p:pic>
      <p:pic>
        <p:nvPicPr>
          <p:cNvPr id="30" name="Picture 13">
            <a:extLst>
              <a:ext uri="{FF2B5EF4-FFF2-40B4-BE49-F238E27FC236}">
                <a16:creationId xmlns:a16="http://schemas.microsoft.com/office/drawing/2014/main" xmlns="" id="{1B91AE76-4DDB-A26D-8882-16033EAA61E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498" y="6181510"/>
            <a:ext cx="1074391" cy="391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">
            <a:extLst>
              <a:ext uri="{FF2B5EF4-FFF2-40B4-BE49-F238E27FC236}">
                <a16:creationId xmlns:a16="http://schemas.microsoft.com/office/drawing/2014/main" xmlns="" id="{8F2880E7-08CE-071B-0A55-F368E832CE1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5090" y="3272220"/>
            <a:ext cx="803275" cy="4712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xmlns="" id="{1DC578F6-F45A-4138-18F7-00A3820830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87874" y="1188010"/>
            <a:ext cx="2703065" cy="1921007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xmlns="" id="{AD9BE0BB-96F5-B6BA-A863-233A34E0A8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5371" y="4201645"/>
            <a:ext cx="2765730" cy="1954322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xmlns="" id="{18C50E89-00A9-67C7-2666-2555AA43BB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8175" y="2431900"/>
            <a:ext cx="1271009" cy="1052614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xmlns="" id="{CF1ECB6D-9EFA-CF0F-D3DE-E8FB307901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6185" y="5621124"/>
            <a:ext cx="699313" cy="57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597048" y="1864127"/>
            <a:ext cx="10158586" cy="22834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8800" b="1" dirty="0">
                <a:solidFill>
                  <a:srgbClr val="0000FF"/>
                </a:solidFill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3623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t 24" hidden="1">
            <a:extLst>
              <a:ext uri="{FF2B5EF4-FFF2-40B4-BE49-F238E27FC236}">
                <a16:creationId xmlns:a16="http://schemas.microsoft.com/office/drawing/2014/main" xmlns="" id="{14C2F3E8-4503-1C64-7C69-F1C7D287D61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iapositive think-cell" r:id="rId5" imgW="498" imgH="499" progId="TCLayout.ActiveDocument.1">
                  <p:embed/>
                </p:oleObj>
              </mc:Choice>
              <mc:Fallback>
                <p:oleObj name="Diapositive think-cell" r:id="rId5" imgW="498" imgH="499" progId="TCLayout.ActiveDocument.1">
                  <p:embed/>
                  <p:pic>
                    <p:nvPicPr>
                      <p:cNvPr id="25" name="Objet 24" hidden="1">
                        <a:extLst>
                          <a:ext uri="{FF2B5EF4-FFF2-40B4-BE49-F238E27FC236}">
                            <a16:creationId xmlns:a16="http://schemas.microsoft.com/office/drawing/2014/main" xmlns="" id="{14C2F3E8-4503-1C64-7C69-F1C7D287D6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Placeholder 10">
            <a:extLst>
              <a:ext uri="{FF2B5EF4-FFF2-40B4-BE49-F238E27FC236}">
                <a16:creationId xmlns:a16="http://schemas.microsoft.com/office/drawing/2014/main" xmlns="" id="{231EE341-F28F-5E14-08B2-27D9B420B0A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58749" y="3029794"/>
            <a:ext cx="2584451" cy="635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Round-1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198D29A-9C70-4118-9717-BE35144594E6}"/>
              </a:ext>
            </a:extLst>
          </p:cNvPr>
          <p:cNvSpPr txBox="1"/>
          <p:nvPr/>
        </p:nvSpPr>
        <p:spPr>
          <a:xfrm>
            <a:off x="3128925" y="2762976"/>
            <a:ext cx="906307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3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3200" b="1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 des préparatifs du Round 1</a:t>
            </a:r>
          </a:p>
          <a:p>
            <a:pPr marR="0" lvl="0" algn="l" defTabSz="9143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Riposte à l’épidémie du variant de poliomyélite type 2</a:t>
            </a:r>
          </a:p>
          <a:p>
            <a:pPr marL="571500" marR="0" lvl="0" indent="-571500" algn="l" defTabSz="9143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88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0689"/>
            <a:ext cx="9712960" cy="659374"/>
          </a:xfrm>
          <a:solidFill>
            <a:srgbClr val="002060"/>
          </a:solidFill>
        </p:spPr>
        <p:txBody>
          <a:bodyPr>
            <a:normAutofit/>
          </a:bodyPr>
          <a:lstStyle/>
          <a:p>
            <a:pPr defTabSz="914400" eaLnBrk="1" hangingPunct="1">
              <a:defRPr/>
            </a:pPr>
            <a:r>
              <a:rPr lang="fr-FR" sz="3600" b="1" dirty="0">
                <a:solidFill>
                  <a:srgbClr val="FFFF0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C</a:t>
            </a:r>
            <a:r>
              <a:rPr lang="fr-CA" sz="3600" b="1" dirty="0" err="1">
                <a:solidFill>
                  <a:srgbClr val="FFFF0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ontexte</a:t>
            </a:r>
            <a:endParaRPr lang="fr-CA" sz="3600" b="1" dirty="0">
              <a:solidFill>
                <a:srgbClr val="FFFF00"/>
              </a:soli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631473E5-8FF4-40A9-B6A9-EBE0CC0040DB}"/>
              </a:ext>
            </a:extLst>
          </p:cNvPr>
          <p:cNvSpPr txBox="1">
            <a:spLocks/>
          </p:cNvSpPr>
          <p:nvPr/>
        </p:nvSpPr>
        <p:spPr>
          <a:xfrm>
            <a:off x="166509" y="3429000"/>
            <a:ext cx="7920477" cy="220012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Image 4">
            <a:extLst>
              <a:ext uri="{FF2B5EF4-FFF2-40B4-BE49-F238E27FC236}">
                <a16:creationId xmlns:a16="http://schemas.microsoft.com/office/drawing/2014/main" xmlns="" id="{FC968892-430C-FDA1-165F-8C8A9389B4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96" y="748746"/>
            <a:ext cx="4290549" cy="302488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060CCB3-0A14-F362-B49A-65EF594A6119}"/>
              </a:ext>
            </a:extLst>
          </p:cNvPr>
          <p:cNvSpPr/>
          <p:nvPr/>
        </p:nvSpPr>
        <p:spPr>
          <a:xfrm>
            <a:off x="5120813" y="973041"/>
            <a:ext cx="6970891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defTabSz="91440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2023:  11 cas de variants de poliovirus type 2 circulants ont été confirmés: </a:t>
            </a:r>
          </a:p>
          <a:p>
            <a:pPr marL="742950" lvl="1" indent="-285750" defTabSz="91440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fr-FR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 7 cas PFA</a:t>
            </a:r>
          </a:p>
          <a:p>
            <a:pPr marL="742950" lvl="1" indent="-285750" defTabSz="91440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fr-FR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 3 cas contacts</a:t>
            </a:r>
          </a:p>
          <a:p>
            <a:pPr marL="742950" lvl="1" indent="-285750" defTabSz="91440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fr-FR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 1 cas surveillance Environnementale (Kankan)</a:t>
            </a:r>
          </a:p>
          <a:p>
            <a:pPr marL="285750" indent="-285750" defTabSz="91440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06 cas en cours de séquençage dont 01 SE de Dixinn; </a:t>
            </a:r>
          </a:p>
        </p:txBody>
      </p:sp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xmlns="" id="{CF82E325-4122-88E1-F1ED-5E5529746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965544"/>
              </p:ext>
            </p:extLst>
          </p:nvPr>
        </p:nvGraphicFramePr>
        <p:xfrm>
          <a:off x="166509" y="3847380"/>
          <a:ext cx="10616509" cy="2675189"/>
        </p:xfrm>
        <a:graphic>
          <a:graphicData uri="http://schemas.openxmlformats.org/drawingml/2006/table">
            <a:tbl>
              <a:tblPr/>
              <a:tblGrid>
                <a:gridCol w="727989">
                  <a:extLst>
                    <a:ext uri="{9D8B030D-6E8A-4147-A177-3AD203B41FA5}">
                      <a16:colId xmlns:a16="http://schemas.microsoft.com/office/drawing/2014/main" xmlns="" val="1299794662"/>
                    </a:ext>
                  </a:extLst>
                </a:gridCol>
                <a:gridCol w="1783575">
                  <a:extLst>
                    <a:ext uri="{9D8B030D-6E8A-4147-A177-3AD203B41FA5}">
                      <a16:colId xmlns:a16="http://schemas.microsoft.com/office/drawing/2014/main" xmlns="" val="2476461893"/>
                    </a:ext>
                  </a:extLst>
                </a:gridCol>
                <a:gridCol w="849321">
                  <a:extLst>
                    <a:ext uri="{9D8B030D-6E8A-4147-A177-3AD203B41FA5}">
                      <a16:colId xmlns:a16="http://schemas.microsoft.com/office/drawing/2014/main" xmlns="" val="2873995416"/>
                    </a:ext>
                  </a:extLst>
                </a:gridCol>
                <a:gridCol w="727989">
                  <a:extLst>
                    <a:ext uri="{9D8B030D-6E8A-4147-A177-3AD203B41FA5}">
                      <a16:colId xmlns:a16="http://schemas.microsoft.com/office/drawing/2014/main" xmlns="" val="4232681937"/>
                    </a:ext>
                  </a:extLst>
                </a:gridCol>
                <a:gridCol w="727989">
                  <a:extLst>
                    <a:ext uri="{9D8B030D-6E8A-4147-A177-3AD203B41FA5}">
                      <a16:colId xmlns:a16="http://schemas.microsoft.com/office/drawing/2014/main" xmlns="" val="2389916892"/>
                    </a:ext>
                  </a:extLst>
                </a:gridCol>
                <a:gridCol w="946386">
                  <a:extLst>
                    <a:ext uri="{9D8B030D-6E8A-4147-A177-3AD203B41FA5}">
                      <a16:colId xmlns:a16="http://schemas.microsoft.com/office/drawing/2014/main" xmlns="" val="4131862817"/>
                    </a:ext>
                  </a:extLst>
                </a:gridCol>
                <a:gridCol w="727989">
                  <a:extLst>
                    <a:ext uri="{9D8B030D-6E8A-4147-A177-3AD203B41FA5}">
                      <a16:colId xmlns:a16="http://schemas.microsoft.com/office/drawing/2014/main" xmlns="" val="630409157"/>
                    </a:ext>
                  </a:extLst>
                </a:gridCol>
                <a:gridCol w="727989">
                  <a:extLst>
                    <a:ext uri="{9D8B030D-6E8A-4147-A177-3AD203B41FA5}">
                      <a16:colId xmlns:a16="http://schemas.microsoft.com/office/drawing/2014/main" xmlns="" val="995154293"/>
                    </a:ext>
                  </a:extLst>
                </a:gridCol>
                <a:gridCol w="727989">
                  <a:extLst>
                    <a:ext uri="{9D8B030D-6E8A-4147-A177-3AD203B41FA5}">
                      <a16:colId xmlns:a16="http://schemas.microsoft.com/office/drawing/2014/main" xmlns="" val="1181841222"/>
                    </a:ext>
                  </a:extLst>
                </a:gridCol>
                <a:gridCol w="727989">
                  <a:extLst>
                    <a:ext uri="{9D8B030D-6E8A-4147-A177-3AD203B41FA5}">
                      <a16:colId xmlns:a16="http://schemas.microsoft.com/office/drawing/2014/main" xmlns="" val="2778598142"/>
                    </a:ext>
                  </a:extLst>
                </a:gridCol>
                <a:gridCol w="1941304">
                  <a:extLst>
                    <a:ext uri="{9D8B030D-6E8A-4147-A177-3AD203B41FA5}">
                      <a16:colId xmlns:a16="http://schemas.microsoft.com/office/drawing/2014/main" xmlns="" val="1454278728"/>
                    </a:ext>
                  </a:extLst>
                </a:gridCol>
              </a:tblGrid>
              <a:tr h="352898"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EpidNumber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Cas/Contact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Province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District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Localité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Age (mois)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Sexe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Doses Polio 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Début paralysie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fr-CA" sz="900" b="1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Proximité génétique</a:t>
                      </a:r>
                    </a:p>
                  </a:txBody>
                  <a:tcPr marL="4507" marR="4507" marT="45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359737"/>
                  </a:ext>
                </a:extLst>
              </a:tr>
              <a:tr h="313054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GUI-KAN-SIG-23-237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 CENTRE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2023-06-19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ENV-ALG-TMR-TMR-RLV-23-07 (ENV-ALG-23-036-F3) 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001534"/>
                  </a:ext>
                </a:extLst>
              </a:tr>
              <a:tr h="204908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GUI-KAN-SIG-23-237-C4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Contact</a:t>
                      </a:r>
                    </a:p>
                  </a:txBody>
                  <a:tcPr marL="4507" marR="4507" marT="4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 CENTRE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GUI-KAN-SIG-23-237 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8226276"/>
                  </a:ext>
                </a:extLst>
              </a:tr>
              <a:tr h="204908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GUI-KAN-SIG-23-237-C9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Contact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 CENTRE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GUI-KAN-SIG-23-237 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3354412"/>
                  </a:ext>
                </a:extLst>
              </a:tr>
              <a:tr h="204908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GUI-KAN-SIG-23-237-C6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Contact</a:t>
                      </a:r>
                    </a:p>
                  </a:txBody>
                  <a:tcPr marL="4507" marR="4507" marT="4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 CENTRE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GUI-KAN-SIG-23-237 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1997602"/>
                  </a:ext>
                </a:extLst>
              </a:tr>
              <a:tr h="204908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GUI-KAN-SIG-23-291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 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2023-07-04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MAI-SEG-SEG-23-457 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0504808"/>
                  </a:ext>
                </a:extLst>
              </a:tr>
              <a:tr h="204908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GUI-KAN-SIG-23-289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4507" marR="4507" marT="4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 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0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2023-07-21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MAI-SEG-SEG-23-457 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9263321"/>
                  </a:ext>
                </a:extLst>
              </a:tr>
              <a:tr h="204908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GUI-KAN-SIG-23-301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 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          0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2023-07-18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MAI-SEG-SEG-23-457 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7554101"/>
                  </a:ext>
                </a:extLst>
              </a:tr>
              <a:tr h="204908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GUI-KAN-SIG-23-307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 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2023-07-31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MAI-SEG-SEG-23-457 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6340468"/>
                  </a:ext>
                </a:extLst>
              </a:tr>
              <a:tr h="204908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GUI-KAN-SIG-23-337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4507" marR="4507" marT="4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CET-EPI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2023-08-07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ENV-CIV-AB1-APE-CLO-23-126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8743952"/>
                  </a:ext>
                </a:extLst>
              </a:tr>
              <a:tr h="204908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GUI-KAN-SIG-23-339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4507" marR="4507" marT="4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SIGUIRI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 KINTINIAN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2023-08-20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GUI-KAN-SIG-23-301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6358557"/>
                  </a:ext>
                </a:extLst>
              </a:tr>
              <a:tr h="165065"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ENV-GUI-KAN-KAN-PSS-23-015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Surv. Env</a:t>
                      </a:r>
                    </a:p>
                  </a:txBody>
                  <a:tcPr marL="4507" marR="4507" marT="4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KANKAN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PSS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2023-08-18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GUI-KAN-SIG-23-301</a:t>
                      </a:r>
                    </a:p>
                  </a:txBody>
                  <a:tcPr marL="4507" marR="4507" marT="4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5607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49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0689"/>
            <a:ext cx="9712960" cy="659374"/>
          </a:xfrm>
          <a:solidFill>
            <a:srgbClr val="002060"/>
          </a:solidFill>
        </p:spPr>
        <p:txBody>
          <a:bodyPr>
            <a:normAutofit/>
          </a:bodyPr>
          <a:lstStyle/>
          <a:p>
            <a:pPr defTabSz="914400" eaLnBrk="1" hangingPunct="1">
              <a:defRPr/>
            </a:pPr>
            <a:r>
              <a:rPr lang="fr-CA" sz="3600" b="1" dirty="0">
                <a:solidFill>
                  <a:srgbClr val="FFFF0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Bref aperçu sur le R1 &amp; R2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17142CBD-921F-4DE4-8536-3CA8BA74B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6267" y="843973"/>
            <a:ext cx="4225546" cy="292209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41C4CAF9-C58E-4D00-9895-CC98C47691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5999" y="2425839"/>
            <a:ext cx="1335708" cy="1106196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F28DA849-FCA7-4B68-9EF6-B88BE9D48D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7704" y="3989295"/>
            <a:ext cx="2381250" cy="35242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A8221787-108B-45B6-8341-847F05BE5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453" y="731912"/>
            <a:ext cx="6944187" cy="2518239"/>
          </a:xfrm>
        </p:spPr>
        <p:txBody>
          <a:bodyPr/>
          <a:lstStyle/>
          <a:p>
            <a:pPr>
              <a:defRPr/>
            </a:pPr>
            <a:r>
              <a:rPr lang="fr-FR" sz="2000" dirty="0">
                <a:solidFill>
                  <a:srgbClr val="002060"/>
                </a:solidFill>
                <a:latin typeface="Calibri"/>
              </a:rPr>
              <a:t>Nombre de districts à risque : 38 </a:t>
            </a:r>
          </a:p>
          <a:p>
            <a:pPr>
              <a:defRPr/>
            </a:pPr>
            <a:r>
              <a:rPr lang="fr-FR" sz="2000" dirty="0">
                <a:solidFill>
                  <a:srgbClr val="002060"/>
                </a:solidFill>
                <a:latin typeface="Calibri"/>
              </a:rPr>
              <a:t>Dates de réponse:</a:t>
            </a:r>
          </a:p>
          <a:p>
            <a:pPr marL="0" indent="0">
              <a:buNone/>
              <a:defRPr/>
            </a:pPr>
            <a:r>
              <a:rPr lang="fr-FR" sz="2000" dirty="0">
                <a:solidFill>
                  <a:srgbClr val="002060"/>
                </a:solidFill>
                <a:latin typeface="Calibri"/>
              </a:rPr>
              <a:t>		-</a:t>
            </a:r>
            <a:r>
              <a:rPr lang="fr-FR" sz="2000" dirty="0">
                <a:solidFill>
                  <a:srgbClr val="FF0000"/>
                </a:solidFill>
                <a:latin typeface="Calibri"/>
              </a:rPr>
              <a:t>Round 1 : </a:t>
            </a:r>
            <a:r>
              <a:rPr lang="fr-FR" sz="2000" dirty="0">
                <a:solidFill>
                  <a:srgbClr val="FF0000"/>
                </a:solidFill>
                <a:highlight>
                  <a:srgbClr val="FFFF00"/>
                </a:highlight>
                <a:latin typeface="Calibri"/>
              </a:rPr>
              <a:t>27-30 octobre 2023</a:t>
            </a:r>
          </a:p>
          <a:p>
            <a:pPr marL="0" indent="0">
              <a:buNone/>
              <a:defRPr/>
            </a:pPr>
            <a:r>
              <a:rPr lang="fr-FR" sz="2000" dirty="0">
                <a:solidFill>
                  <a:srgbClr val="FF0000"/>
                </a:solidFill>
                <a:latin typeface="Calibri"/>
              </a:rPr>
              <a:t>		-Round 2 : </a:t>
            </a:r>
            <a:r>
              <a:rPr lang="fr-FR" sz="2000" dirty="0">
                <a:solidFill>
                  <a:srgbClr val="FF0000"/>
                </a:solidFill>
                <a:highlight>
                  <a:srgbClr val="FFFF00"/>
                </a:highlight>
                <a:latin typeface="Calibri"/>
              </a:rPr>
              <a:t>A </a:t>
            </a:r>
            <a:r>
              <a:rPr lang="fr-CA" sz="2000" dirty="0">
                <a:solidFill>
                  <a:srgbClr val="FF0000"/>
                </a:solidFill>
                <a:highlight>
                  <a:srgbClr val="FFFF00"/>
                </a:highlight>
                <a:latin typeface="Calibri"/>
              </a:rPr>
              <a:t>déterminer</a:t>
            </a:r>
            <a:endParaRPr lang="fr-FR" sz="2000" dirty="0">
              <a:solidFill>
                <a:srgbClr val="FF0000"/>
              </a:solidFill>
              <a:highlight>
                <a:srgbClr val="FFFF00"/>
              </a:highlight>
              <a:latin typeface="Calibri"/>
            </a:endParaRPr>
          </a:p>
          <a:p>
            <a:pPr>
              <a:defRPr/>
            </a:pPr>
            <a:r>
              <a:rPr lang="fr-FR" sz="2000" dirty="0">
                <a:solidFill>
                  <a:srgbClr val="002060"/>
                </a:solidFill>
                <a:latin typeface="Calibri"/>
              </a:rPr>
              <a:t>Vaccin à utiliser : nVPO2</a:t>
            </a:r>
          </a:p>
          <a:p>
            <a:pPr>
              <a:defRPr/>
            </a:pPr>
            <a:r>
              <a:rPr lang="fr-FR" sz="2000" dirty="0">
                <a:solidFill>
                  <a:srgbClr val="002060"/>
                </a:solidFill>
                <a:latin typeface="Calibri"/>
              </a:rPr>
              <a:t>Pop cible : </a:t>
            </a:r>
            <a:r>
              <a:rPr lang="fr-FR" sz="2000" b="1" dirty="0">
                <a:solidFill>
                  <a:srgbClr val="002060"/>
                </a:solidFill>
                <a:latin typeface="Calibri"/>
              </a:rPr>
              <a:t>3 133 136 (0 – 59 mois)</a:t>
            </a:r>
          </a:p>
          <a:p>
            <a:pPr>
              <a:defRPr/>
            </a:pPr>
            <a:r>
              <a:rPr lang="fr-FR" sz="2000" dirty="0">
                <a:solidFill>
                  <a:srgbClr val="002060"/>
                </a:solidFill>
                <a:latin typeface="Calibri"/>
              </a:rPr>
              <a:t>Besoins estimés en vaccins pour 2 rounds : </a:t>
            </a:r>
            <a:r>
              <a:rPr lang="fr-FR" sz="2000" b="1" dirty="0">
                <a:solidFill>
                  <a:srgbClr val="C00000"/>
                </a:solidFill>
                <a:latin typeface="Calibri"/>
              </a:rPr>
              <a:t>8 334 142 doses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631473E5-8FF4-40A9-B6A9-EBE0CC0040DB}"/>
              </a:ext>
            </a:extLst>
          </p:cNvPr>
          <p:cNvSpPr txBox="1">
            <a:spLocks/>
          </p:cNvSpPr>
          <p:nvPr/>
        </p:nvSpPr>
        <p:spPr>
          <a:xfrm>
            <a:off x="166509" y="3429000"/>
            <a:ext cx="7920477" cy="220012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403A4EE1-BD63-4C79-AB92-9E8238EE90A1}"/>
              </a:ext>
            </a:extLst>
          </p:cNvPr>
          <p:cNvSpPr txBox="1">
            <a:spLocks/>
          </p:cNvSpPr>
          <p:nvPr/>
        </p:nvSpPr>
        <p:spPr>
          <a:xfrm>
            <a:off x="292341" y="3226345"/>
            <a:ext cx="9005363" cy="349074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Défis</a:t>
            </a:r>
          </a:p>
          <a:p>
            <a:pPr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Forts mouvements de population à l’intérieur du pays et entre les pays</a:t>
            </a:r>
          </a:p>
          <a:p>
            <a:pPr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Faible immunité de la population (Faible couverture vaccinale, % de cas de PFA avec 0 dose ou dose inconnue)</a:t>
            </a:r>
          </a:p>
          <a:p>
            <a:pPr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Épidémies de PVDVc2 en cours au Mali, en Côte d’Ivoire et au Burkina Faso</a:t>
            </a:r>
          </a:p>
          <a:p>
            <a:pPr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Le cas de PVDVc2 confirmé au Mali est également lié à un cas en Algérie -&gt; implique que le virus peut circuler à travers les pays</a:t>
            </a:r>
          </a:p>
          <a:p>
            <a:pPr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Cas Guinée avec 12nt -&gt; le virus circule depuis presque 12 mois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Une surveillance communautaire faible pouvant ne pas détecter certains c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68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xmlns="" id="{3F3AE42E-3BDD-5083-01D5-05F0AD176A0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0" y="0"/>
            <a:ext cx="9814560" cy="640080"/>
          </a:xfrm>
          <a:prstGeom prst="rect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Utsaah" panose="020B0604020202020204" pitchFamily="34" charset="0"/>
                <a:cs typeface="Utsaah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V. N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IVEAU DES PREPARATIFS R 1 (J – </a:t>
            </a:r>
            <a:r>
              <a:rPr lang="fr-CA" dirty="0">
                <a:solidFill>
                  <a:srgbClr val="FFFF00"/>
                </a:solidFill>
              </a:rPr>
              <a:t>9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)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9D65B625-0DBD-D3B1-E923-E1C0F3470085}"/>
              </a:ext>
            </a:extLst>
          </p:cNvPr>
          <p:cNvGraphicFramePr>
            <a:graphicFrameLocks noGrp="1"/>
          </p:cNvGraphicFramePr>
          <p:nvPr/>
        </p:nvGraphicFramePr>
        <p:xfrm>
          <a:off x="73726" y="640080"/>
          <a:ext cx="10648907" cy="5855614"/>
        </p:xfrm>
        <a:graphic>
          <a:graphicData uri="http://schemas.openxmlformats.org/drawingml/2006/table">
            <a:tbl>
              <a:tblPr/>
              <a:tblGrid>
                <a:gridCol w="6261238">
                  <a:extLst>
                    <a:ext uri="{9D8B030D-6E8A-4147-A177-3AD203B41FA5}">
                      <a16:colId xmlns:a16="http://schemas.microsoft.com/office/drawing/2014/main" xmlns="" val="3693695483"/>
                    </a:ext>
                  </a:extLst>
                </a:gridCol>
                <a:gridCol w="4387669">
                  <a:extLst>
                    <a:ext uri="{9D8B030D-6E8A-4147-A177-3AD203B41FA5}">
                      <a16:colId xmlns:a16="http://schemas.microsoft.com/office/drawing/2014/main" xmlns="" val="1751214521"/>
                    </a:ext>
                  </a:extLst>
                </a:gridCol>
              </a:tblGrid>
              <a:tr h="912504">
                <a:tc>
                  <a:txBody>
                    <a:bodyPr/>
                    <a:lstStyle/>
                    <a:p>
                      <a:pPr rtl="0" fontAlgn="b"/>
                      <a:r>
                        <a:rPr lang="fr-FR" sz="2000" b="1" dirty="0">
                          <a:effectLst/>
                        </a:rPr>
                        <a:t>Résumé du niveau de préparation au niveau national </a:t>
                      </a:r>
                    </a:p>
                  </a:txBody>
                  <a:tcPr marL="15109" marR="15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CA" sz="2000" b="1" dirty="0">
                          <a:effectLst/>
                        </a:rPr>
                        <a:t>Score total</a:t>
                      </a:r>
                    </a:p>
                  </a:txBody>
                  <a:tcPr marL="15109" marR="1510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5583325"/>
                  </a:ext>
                </a:extLst>
              </a:tr>
              <a:tr h="608336">
                <a:tc>
                  <a:txBody>
                    <a:bodyPr/>
                    <a:lstStyle/>
                    <a:p>
                      <a:pPr rtl="0" fontAlgn="ctr"/>
                      <a:r>
                        <a:rPr lang="fr-CA" sz="2000">
                          <a:effectLst/>
                        </a:rPr>
                        <a:t>1. Planning, coordination et financement</a:t>
                      </a:r>
                    </a:p>
                  </a:txBody>
                  <a:tcPr marL="15109" marR="15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2000" dirty="0">
                          <a:solidFill>
                            <a:srgbClr val="006100"/>
                          </a:solidFill>
                          <a:effectLst/>
                        </a:rPr>
                        <a:t>85%</a:t>
                      </a:r>
                    </a:p>
                  </a:txBody>
                  <a:tcPr marL="15109" marR="15109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6548584"/>
                  </a:ext>
                </a:extLst>
              </a:tr>
              <a:tr h="342379">
                <a:tc>
                  <a:txBody>
                    <a:bodyPr/>
                    <a:lstStyle/>
                    <a:p>
                      <a:pPr rtl="0" fontAlgn="ctr"/>
                      <a:r>
                        <a:rPr lang="fr-CA" sz="2000">
                          <a:effectLst/>
                        </a:rPr>
                        <a:t>2. Formation pour AVS </a:t>
                      </a:r>
                    </a:p>
                  </a:txBody>
                  <a:tcPr marL="15109" marR="15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2000" dirty="0">
                          <a:solidFill>
                            <a:srgbClr val="9C0006"/>
                          </a:solidFill>
                          <a:effectLst/>
                        </a:rPr>
                        <a:t>45%</a:t>
                      </a:r>
                    </a:p>
                  </a:txBody>
                  <a:tcPr marL="15109" marR="15109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6797080"/>
                  </a:ext>
                </a:extLst>
              </a:tr>
              <a:tr h="608336">
                <a:tc>
                  <a:txBody>
                    <a:bodyPr/>
                    <a:lstStyle/>
                    <a:p>
                      <a:pPr rtl="0" fontAlgn="ctr"/>
                      <a:r>
                        <a:rPr lang="fr-CA" sz="2000">
                          <a:effectLst/>
                        </a:rPr>
                        <a:t>3. Monitoring et Supervision</a:t>
                      </a:r>
                    </a:p>
                  </a:txBody>
                  <a:tcPr marL="15109" marR="15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2000" dirty="0">
                          <a:solidFill>
                            <a:srgbClr val="9C5700"/>
                          </a:solidFill>
                          <a:effectLst/>
                        </a:rPr>
                        <a:t>69%</a:t>
                      </a:r>
                    </a:p>
                  </a:txBody>
                  <a:tcPr marL="15109" marR="15109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7660865"/>
                  </a:ext>
                </a:extLst>
              </a:tr>
              <a:tr h="608336">
                <a:tc>
                  <a:txBody>
                    <a:bodyPr/>
                    <a:lstStyle/>
                    <a:p>
                      <a:pPr rtl="0" fontAlgn="ctr"/>
                      <a:r>
                        <a:rPr lang="fr-FR" sz="2000">
                          <a:effectLst/>
                        </a:rPr>
                        <a:t>4. Vaccin, Chaîne de Froid et Logistique</a:t>
                      </a:r>
                    </a:p>
                  </a:txBody>
                  <a:tcPr marL="15109" marR="15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2000" dirty="0">
                          <a:solidFill>
                            <a:srgbClr val="006100"/>
                          </a:solidFill>
                          <a:effectLst/>
                        </a:rPr>
                        <a:t>80%</a:t>
                      </a:r>
                    </a:p>
                  </a:txBody>
                  <a:tcPr marL="15109" marR="15109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9456731"/>
                  </a:ext>
                </a:extLst>
              </a:tr>
              <a:tr h="608336">
                <a:tc>
                  <a:txBody>
                    <a:bodyPr/>
                    <a:lstStyle/>
                    <a:p>
                      <a:pPr rtl="0" fontAlgn="ctr"/>
                      <a:r>
                        <a:rPr lang="fr-FR" sz="2000">
                          <a:effectLst/>
                        </a:rPr>
                        <a:t>5. Plaidoyer, mobilisation sociale et communication</a:t>
                      </a:r>
                    </a:p>
                  </a:txBody>
                  <a:tcPr marL="15109" marR="15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2000" dirty="0">
                          <a:solidFill>
                            <a:srgbClr val="9C5700"/>
                          </a:solidFill>
                          <a:effectLst/>
                        </a:rPr>
                        <a:t>75%</a:t>
                      </a:r>
                    </a:p>
                  </a:txBody>
                  <a:tcPr marL="15109" marR="15109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9061878"/>
                  </a:ext>
                </a:extLst>
              </a:tr>
              <a:tr h="912504">
                <a:tc>
                  <a:txBody>
                    <a:bodyPr/>
                    <a:lstStyle/>
                    <a:p>
                      <a:pPr rtl="0" fontAlgn="ctr"/>
                      <a:r>
                        <a:rPr lang="fr-FR" sz="2000">
                          <a:effectLst/>
                        </a:rPr>
                        <a:t>6. Coordination et synchronisation transfrontalières</a:t>
                      </a:r>
                    </a:p>
                  </a:txBody>
                  <a:tcPr marL="15109" marR="15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2000" dirty="0">
                          <a:solidFill>
                            <a:srgbClr val="9C5700"/>
                          </a:solidFill>
                          <a:effectLst/>
                        </a:rPr>
                        <a:t>64%</a:t>
                      </a:r>
                    </a:p>
                  </a:txBody>
                  <a:tcPr marL="15109" marR="15109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4380764"/>
                  </a:ext>
                </a:extLst>
              </a:tr>
              <a:tr h="912504">
                <a:tc>
                  <a:txBody>
                    <a:bodyPr/>
                    <a:lstStyle/>
                    <a:p>
                      <a:pPr rtl="0" fontAlgn="ctr"/>
                      <a:r>
                        <a:rPr lang="fr-FR" sz="2000">
                          <a:effectLst/>
                        </a:rPr>
                        <a:t>7. Événement indésirable à la suite d'une vaccination (AEFI)</a:t>
                      </a:r>
                    </a:p>
                  </a:txBody>
                  <a:tcPr marL="15109" marR="15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2000" dirty="0">
                          <a:solidFill>
                            <a:srgbClr val="006100"/>
                          </a:solidFill>
                          <a:effectLst/>
                        </a:rPr>
                        <a:t>100%</a:t>
                      </a:r>
                    </a:p>
                  </a:txBody>
                  <a:tcPr marL="15109" marR="15109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83384"/>
                  </a:ext>
                </a:extLst>
              </a:tr>
              <a:tr h="342379">
                <a:tc>
                  <a:txBody>
                    <a:bodyPr/>
                    <a:lstStyle/>
                    <a:p>
                      <a:pPr rtl="0" fontAlgn="b"/>
                      <a:r>
                        <a:rPr lang="fr-CA" sz="2000" b="1" dirty="0">
                          <a:effectLst/>
                        </a:rPr>
                        <a:t>Statuts de préparation</a:t>
                      </a:r>
                    </a:p>
                  </a:txBody>
                  <a:tcPr marL="15109" marR="15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2000" b="1" dirty="0">
                          <a:solidFill>
                            <a:srgbClr val="9C5700"/>
                          </a:solidFill>
                          <a:effectLst/>
                        </a:rPr>
                        <a:t>74%</a:t>
                      </a:r>
                    </a:p>
                  </a:txBody>
                  <a:tcPr marL="15109" marR="15109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15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6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xmlns="" id="{3F3AE42E-3BDD-5083-01D5-05F0AD176A0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0" y="0"/>
            <a:ext cx="9814560" cy="640080"/>
          </a:xfrm>
          <a:prstGeom prst="rect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Utsaah" panose="020B0604020202020204" pitchFamily="34" charset="0"/>
                <a:cs typeface="Utsaah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V. N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IVEAU DES PREPARATIFS NATIONAL R 1 (J – </a:t>
            </a:r>
            <a:r>
              <a:rPr lang="fr-CA" dirty="0">
                <a:solidFill>
                  <a:srgbClr val="FFFF00"/>
                </a:solidFill>
              </a:rPr>
              <a:t>9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) 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xmlns="" id="{FD70972A-A970-3914-4616-4B8A74AA4C76}"/>
              </a:ext>
            </a:extLst>
          </p:cNvPr>
          <p:cNvGraphicFramePr>
            <a:graphicFrameLocks/>
          </p:cNvGraphicFramePr>
          <p:nvPr/>
        </p:nvGraphicFramePr>
        <p:xfrm>
          <a:off x="340414" y="952139"/>
          <a:ext cx="10140680" cy="5215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22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xmlns="" id="{3F3AE42E-3BDD-5083-01D5-05F0AD176A0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0" y="0"/>
            <a:ext cx="9814560" cy="640080"/>
          </a:xfrm>
          <a:prstGeom prst="rect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Utsaah" panose="020B0604020202020204" pitchFamily="34" charset="0"/>
                <a:cs typeface="Utsaah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N</a:t>
            </a:r>
            <a:r>
              <a:rPr kumimoji="0" lang="fr-CA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IVEAU DES PREPARATIFS </a:t>
            </a:r>
            <a:r>
              <a:rPr lang="fr-CA" dirty="0">
                <a:solidFill>
                  <a:srgbClr val="FFFF00"/>
                </a:solidFill>
              </a:rPr>
              <a:t>REGION</a:t>
            </a:r>
            <a:r>
              <a:rPr kumimoji="0" lang="fr-CA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 R 1 (J – </a:t>
            </a:r>
            <a:r>
              <a:rPr lang="fr-CA" dirty="0">
                <a:solidFill>
                  <a:srgbClr val="FFFF00"/>
                </a:solidFill>
              </a:rPr>
              <a:t>9</a:t>
            </a:r>
            <a:r>
              <a:rPr kumimoji="0" lang="fr-CA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) 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xmlns="" id="{8372060D-30E9-7DF0-402A-FA4DA50E0D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853982"/>
              </p:ext>
            </p:extLst>
          </p:nvPr>
        </p:nvGraphicFramePr>
        <p:xfrm>
          <a:off x="335280" y="1013603"/>
          <a:ext cx="10180320" cy="494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663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AA6FC3F-2CBA-479C-B819-3E93BA856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666"/>
            <a:ext cx="10680305" cy="671601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Activités en cours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37278AAB-0631-4F29-BA0C-BCC1933AC0DF}"/>
              </a:ext>
            </a:extLst>
          </p:cNvPr>
          <p:cNvSpPr txBox="1"/>
          <p:nvPr/>
        </p:nvSpPr>
        <p:spPr>
          <a:xfrm>
            <a:off x="327992" y="745577"/>
            <a:ext cx="115691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Les budgets validés et partagés avec la partie nationale et niveau opérationnel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Les fonds déjà disponibles au niveau opérationnel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Approvisionnement des vaccins et paquetage des consommables et outils de gestion et de communications déjà faits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7/8 régions ont reçu les vaccins et intrants, outils de la communication dans</a:t>
            </a:r>
          </a:p>
          <a:p>
            <a:pPr marL="80005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axes proches de Conakry qui restent à convoyer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Suivi des inventaires des portes vaccins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Partage des plans de distribution avec les districts avant le démarrage des approvisionnements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Formation des  430 superviseurs des moniteurs de flacons et identification des moniteurs des flacons des centres de santé finalisée.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Préparatifs de la formation des coordonnateurs de moniteurs indépendant prévue les 20 et 21 octobre 2023.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Préparatifs de la réunion transfrontalière avec le Mali et la Côte d’Ivoire prévue les 23 et 24 octobre à Odienné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Formulaire A du R0 finalisé et soumis</a:t>
            </a:r>
          </a:p>
        </p:txBody>
      </p:sp>
    </p:spTree>
    <p:extLst>
      <p:ext uri="{BB962C8B-B14F-4D97-AF65-F5344CB8AC3E}">
        <p14:creationId xmlns:p14="http://schemas.microsoft.com/office/powerpoint/2010/main" val="17893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AA6FC3F-2CBA-479C-B819-3E93BA856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347"/>
            <a:ext cx="10680305" cy="870522"/>
          </a:xfrm>
        </p:spPr>
        <p:txBody>
          <a:bodyPr>
            <a:normAutofit/>
          </a:bodyPr>
          <a:lstStyle/>
          <a:p>
            <a:r>
              <a:rPr lang="fr-FR" sz="4800" dirty="0"/>
              <a:t>Défis</a:t>
            </a:r>
            <a:endParaRPr lang="fr-FR" sz="4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37278AAB-0631-4F29-BA0C-BCC1933AC0DF}"/>
              </a:ext>
            </a:extLst>
          </p:cNvPr>
          <p:cNvSpPr txBox="1"/>
          <p:nvPr/>
        </p:nvSpPr>
        <p:spPr>
          <a:xfrm>
            <a:off x="463332" y="2414271"/>
            <a:ext cx="1143003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Renforcement des appuis pour assurer la qualité des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JNVs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vue l’intégration avec la vaccination par le Penta dans les 38 districts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mise en œuvre des stratégies transfrontalières avec le Côte d’Ivoire et la Mali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973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24450</TotalTime>
  <Words>2119</Words>
  <Application>Microsoft Office PowerPoint</Application>
  <PresentationFormat>Personnalisé</PresentationFormat>
  <Paragraphs>1048</Paragraphs>
  <Slides>18</Slides>
  <Notes>7</Notes>
  <HiddenSlides>0</HiddenSlides>
  <MMClips>0</MMClips>
  <ScaleCrop>false</ScaleCrop>
  <HeadingPairs>
    <vt:vector size="6" baseType="variant">
      <vt:variant>
        <vt:lpstr>Thème</vt:lpstr>
      </vt:variant>
      <vt:variant>
        <vt:i4>4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Thème Office</vt:lpstr>
      <vt:lpstr>1_Thème Office</vt:lpstr>
      <vt:lpstr>4_Office Theme</vt:lpstr>
      <vt:lpstr>2_Office Theme</vt:lpstr>
      <vt:lpstr>Diapositive think-cell</vt:lpstr>
      <vt:lpstr>Présentation PowerPoint</vt:lpstr>
      <vt:lpstr>Présentation PowerPoint</vt:lpstr>
      <vt:lpstr>Contexte</vt:lpstr>
      <vt:lpstr>Bref aperçu sur le R1 &amp; R2</vt:lpstr>
      <vt:lpstr>Présentation PowerPoint</vt:lpstr>
      <vt:lpstr>Présentation PowerPoint</vt:lpstr>
      <vt:lpstr>Présentation PowerPoint</vt:lpstr>
      <vt:lpstr>Activités en cours</vt:lpstr>
      <vt:lpstr>Défis</vt:lpstr>
      <vt:lpstr>Présentation PowerPoint</vt:lpstr>
      <vt:lpstr>Présentation PowerPoint</vt:lpstr>
      <vt:lpstr>Merci</vt:lpstr>
      <vt:lpstr>Extra slides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œuvre du Projet d’amélioration des 32 sites à grande cohorte de prise en charge du VIH en Guinée</dc:title>
  <dc:creator>Nestor</dc:creator>
  <cp:lastModifiedBy>User</cp:lastModifiedBy>
  <cp:revision>1639</cp:revision>
  <dcterms:created xsi:type="dcterms:W3CDTF">2022-12-04T11:22:20Z</dcterms:created>
  <dcterms:modified xsi:type="dcterms:W3CDTF">2023-10-24T12:00:01Z</dcterms:modified>
</cp:coreProperties>
</file>